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5" r:id="rId4"/>
    <p:sldId id="276" r:id="rId5"/>
    <p:sldId id="258" r:id="rId6"/>
    <p:sldId id="263" r:id="rId7"/>
    <p:sldId id="262" r:id="rId8"/>
    <p:sldId id="265" r:id="rId9"/>
    <p:sldId id="264" r:id="rId10"/>
    <p:sldId id="259" r:id="rId11"/>
    <p:sldId id="266" r:id="rId12"/>
    <p:sldId id="267" r:id="rId13"/>
    <p:sldId id="261" r:id="rId14"/>
    <p:sldId id="268" r:id="rId15"/>
    <p:sldId id="260" r:id="rId16"/>
    <p:sldId id="269" r:id="rId17"/>
    <p:sldId id="270" r:id="rId18"/>
    <p:sldId id="271" r:id="rId19"/>
    <p:sldId id="273" r:id="rId20"/>
    <p:sldId id="272"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p:restoredTop sz="94694"/>
  </p:normalViewPr>
  <p:slideViewPr>
    <p:cSldViewPr snapToGrid="0" snapToObjects="1">
      <p:cViewPr varScale="1">
        <p:scale>
          <a:sx n="121" d="100"/>
          <a:sy n="121"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23C66B-F763-1741-AC14-28CA540FB0DC}" type="datetimeFigureOut">
              <a:t>07/09/2020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415562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5523C66B-F763-1741-AC14-28CA540FB0DC}" type="datetimeFigureOut">
              <a:t>07/09/2020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281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05463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234853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6747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167677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55829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23C66B-F763-1741-AC14-28CA540FB0DC}" type="datetimeFigureOut">
              <a:t>07/09/2020</a:t>
            </a:fld>
            <a:endParaRPr lang="en-US"/>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71DA7D-F357-C540-8825-A13ED50D8069}" type="slidenum">
              <a:t>‹#›</a:t>
            </a:fld>
            <a:endParaRPr lang="en-US"/>
          </a:p>
        </p:txBody>
      </p:sp>
    </p:spTree>
    <p:extLst>
      <p:ext uri="{BB962C8B-B14F-4D97-AF65-F5344CB8AC3E}">
        <p14:creationId xmlns:p14="http://schemas.microsoft.com/office/powerpoint/2010/main" val="22023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5523C66B-F763-1741-AC14-28CA540FB0DC}" type="datetimeFigureOut">
              <a:t>07/09/2020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9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5523C66B-F763-1741-AC14-28CA540FB0DC}" type="datetimeFigureOut">
              <a:t>07/09/2020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17903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523C66B-F763-1741-AC14-28CA540FB0DC}" type="datetimeFigureOut">
              <a:t>07/09/2020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868810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5523C66B-F763-1741-AC14-28CA540FB0DC}" type="datetimeFigureOut">
              <a:t>07/09/2020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03159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5523C66B-F763-1741-AC14-28CA540FB0DC}" type="datetimeFigureOut">
              <a:t>07/09/2020</a:t>
            </a:fld>
            <a:endParaRPr lang="en-US"/>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2571DA7D-F357-C540-8825-A13ED50D8069}" type="slidenum">
              <a:t>‹#›</a:t>
            </a:fld>
            <a:endParaRPr lang="en-US"/>
          </a:p>
        </p:txBody>
      </p:sp>
    </p:spTree>
    <p:extLst>
      <p:ext uri="{BB962C8B-B14F-4D97-AF65-F5344CB8AC3E}">
        <p14:creationId xmlns:p14="http://schemas.microsoft.com/office/powerpoint/2010/main" val="69578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so.org/sci/observing/tools/standards/spectra/stanlis.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darkerview.com/CCDProblems/ampglow.php"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www.astrosurf.com/aras/fringing/schlatter/ripple.htm"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ls.eso.org/sci/facilities/lasilla/instruments/efosc-3p6/tests/Fringes/efosc-fringe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AC3A-569C-BF43-8BC6-6EFAF0DC20F3}"/>
              </a:ext>
            </a:extLst>
          </p:cNvPr>
          <p:cNvSpPr>
            <a:spLocks noGrp="1"/>
          </p:cNvSpPr>
          <p:nvPr>
            <p:ph type="ctrTitle"/>
          </p:nvPr>
        </p:nvSpPr>
        <p:spPr/>
        <p:txBody>
          <a:bodyPr/>
          <a:lstStyle/>
          <a:p>
            <a:r>
              <a:rPr lang="en-US"/>
              <a:t>Spectroscopy Concept</a:t>
            </a:r>
            <a:br>
              <a:rPr lang="en-US"/>
            </a:br>
            <a:br>
              <a:rPr lang="en-US"/>
            </a:br>
            <a:r>
              <a:rPr lang="en-US" sz="3200"/>
              <a:t>SNU AO2 Class of 2019</a:t>
            </a:r>
            <a:br>
              <a:rPr lang="en-US" sz="3200"/>
            </a:br>
            <a:r>
              <a:rPr lang="en-US" sz="2000"/>
              <a:t>@ SNU-SAO 1-m, LISA with Kepler CCD</a:t>
            </a:r>
            <a:endParaRPr lang="en-US"/>
          </a:p>
        </p:txBody>
      </p:sp>
      <p:sp>
        <p:nvSpPr>
          <p:cNvPr id="3" name="Subtitle 2">
            <a:extLst>
              <a:ext uri="{FF2B5EF4-FFF2-40B4-BE49-F238E27FC236}">
                <a16:creationId xmlns:a16="http://schemas.microsoft.com/office/drawing/2014/main" id="{D852BE13-555F-2949-AF39-358C7D0C3C1C}"/>
              </a:ext>
            </a:extLst>
          </p:cNvPr>
          <p:cNvSpPr>
            <a:spLocks noGrp="1"/>
          </p:cNvSpPr>
          <p:nvPr>
            <p:ph type="subTitle" idx="1"/>
          </p:nvPr>
        </p:nvSpPr>
        <p:spPr>
          <a:xfrm>
            <a:off x="1100051" y="4455621"/>
            <a:ext cx="10058400" cy="1143000"/>
          </a:xfrm>
        </p:spPr>
        <p:txBody>
          <a:bodyPr/>
          <a:lstStyle/>
          <a:p>
            <a:r>
              <a:rPr lang="en-US"/>
              <a:t>2019-10-22</a:t>
            </a:r>
          </a:p>
          <a:p>
            <a:r>
              <a:rPr lang="en-US"/>
              <a:t>Yoonsoo P. Bach</a:t>
            </a:r>
          </a:p>
        </p:txBody>
      </p:sp>
    </p:spTree>
    <p:extLst>
      <p:ext uri="{BB962C8B-B14F-4D97-AF65-F5344CB8AC3E}">
        <p14:creationId xmlns:p14="http://schemas.microsoft.com/office/powerpoint/2010/main" val="379132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8B60F-44CE-4448-9A88-EF9AB21779C7}"/>
              </a:ext>
            </a:extLst>
          </p:cNvPr>
          <p:cNvSpPr>
            <a:spLocks noGrp="1"/>
          </p:cNvSpPr>
          <p:nvPr>
            <p:ph idx="1"/>
          </p:nvPr>
        </p:nvSpPr>
        <p:spPr>
          <a:xfrm>
            <a:off x="361008" y="936953"/>
            <a:ext cx="11490565" cy="5250091"/>
          </a:xfrm>
        </p:spPr>
        <p:txBody>
          <a:bodyPr/>
          <a:lstStyle/>
          <a:p>
            <a:r>
              <a:rPr lang="en-US"/>
              <a:t>Consider you have preprocessed all the images.</a:t>
            </a:r>
          </a:p>
        </p:txBody>
      </p:sp>
      <p:sp>
        <p:nvSpPr>
          <p:cNvPr id="3" name="Title 2">
            <a:extLst>
              <a:ext uri="{FF2B5EF4-FFF2-40B4-BE49-F238E27FC236}">
                <a16:creationId xmlns:a16="http://schemas.microsoft.com/office/drawing/2014/main" id="{FE49298D-0D77-FC49-86F0-674ED9315C74}"/>
              </a:ext>
            </a:extLst>
          </p:cNvPr>
          <p:cNvSpPr>
            <a:spLocks noGrp="1"/>
          </p:cNvSpPr>
          <p:nvPr>
            <p:ph type="title"/>
          </p:nvPr>
        </p:nvSpPr>
        <p:spPr/>
        <p:txBody>
          <a:bodyPr>
            <a:normAutofit fontScale="90000"/>
          </a:bodyPr>
          <a:lstStyle/>
          <a:p>
            <a:r>
              <a:rPr lang="en-US"/>
              <a:t>Wavelength</a:t>
            </a:r>
          </a:p>
        </p:txBody>
      </p:sp>
      <p:pic>
        <p:nvPicPr>
          <p:cNvPr id="4" name="Picture 3">
            <a:extLst>
              <a:ext uri="{FF2B5EF4-FFF2-40B4-BE49-F238E27FC236}">
                <a16:creationId xmlns:a16="http://schemas.microsoft.com/office/drawing/2014/main" id="{278C2DE3-8E86-784D-A9E3-C38B07EF3738}"/>
              </a:ext>
            </a:extLst>
          </p:cNvPr>
          <p:cNvPicPr>
            <a:picLocks noChangeAspect="1"/>
          </p:cNvPicPr>
          <p:nvPr/>
        </p:nvPicPr>
        <p:blipFill>
          <a:blip r:embed="rId2"/>
          <a:stretch>
            <a:fillRect/>
          </a:stretch>
        </p:blipFill>
        <p:spPr>
          <a:xfrm>
            <a:off x="203792" y="1670171"/>
            <a:ext cx="2928290" cy="2685949"/>
          </a:xfrm>
          <a:prstGeom prst="rect">
            <a:avLst/>
          </a:prstGeom>
        </p:spPr>
      </p:pic>
      <p:pic>
        <p:nvPicPr>
          <p:cNvPr id="5" name="Picture 4">
            <a:extLst>
              <a:ext uri="{FF2B5EF4-FFF2-40B4-BE49-F238E27FC236}">
                <a16:creationId xmlns:a16="http://schemas.microsoft.com/office/drawing/2014/main" id="{9FD53CF8-ABDC-DE4B-89A5-B051F799C8E0}"/>
              </a:ext>
            </a:extLst>
          </p:cNvPr>
          <p:cNvPicPr>
            <a:picLocks noChangeAspect="1"/>
          </p:cNvPicPr>
          <p:nvPr/>
        </p:nvPicPr>
        <p:blipFill>
          <a:blip r:embed="rId3"/>
          <a:stretch>
            <a:fillRect/>
          </a:stretch>
        </p:blipFill>
        <p:spPr>
          <a:xfrm>
            <a:off x="340427" y="4656082"/>
            <a:ext cx="3396202" cy="1949819"/>
          </a:xfrm>
          <a:prstGeom prst="rect">
            <a:avLst/>
          </a:prstGeom>
        </p:spPr>
      </p:pic>
      <p:sp>
        <p:nvSpPr>
          <p:cNvPr id="6" name="Rectangle 5">
            <a:extLst>
              <a:ext uri="{FF2B5EF4-FFF2-40B4-BE49-F238E27FC236}">
                <a16:creationId xmlns:a16="http://schemas.microsoft.com/office/drawing/2014/main" id="{93A0FEC8-B8D1-E445-93BC-AC317E7E780C}"/>
              </a:ext>
            </a:extLst>
          </p:cNvPr>
          <p:cNvSpPr/>
          <p:nvPr/>
        </p:nvSpPr>
        <p:spPr>
          <a:xfrm>
            <a:off x="1566041" y="2816772"/>
            <a:ext cx="1229710" cy="24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168689-7207-4940-BADB-D63C92583A17}"/>
              </a:ext>
            </a:extLst>
          </p:cNvPr>
          <p:cNvSpPr txBox="1"/>
          <p:nvPr/>
        </p:nvSpPr>
        <p:spPr>
          <a:xfrm>
            <a:off x="3327682" y="2452331"/>
            <a:ext cx="1555531" cy="646331"/>
          </a:xfrm>
          <a:prstGeom prst="rect">
            <a:avLst/>
          </a:prstGeom>
          <a:noFill/>
        </p:spPr>
        <p:txBody>
          <a:bodyPr wrap="square" rtlCol="0">
            <a:spAutoFit/>
          </a:bodyPr>
          <a:lstStyle/>
          <a:p>
            <a:r>
              <a:rPr lang="en-US"/>
              <a:t>only this part is used</a:t>
            </a:r>
          </a:p>
        </p:txBody>
      </p:sp>
      <p:cxnSp>
        <p:nvCxnSpPr>
          <p:cNvPr id="9" name="Straight Arrow Connector 8">
            <a:extLst>
              <a:ext uri="{FF2B5EF4-FFF2-40B4-BE49-F238E27FC236}">
                <a16:creationId xmlns:a16="http://schemas.microsoft.com/office/drawing/2014/main" id="{4B98168C-00DE-9F43-87DD-7E3F721B2A6E}"/>
              </a:ext>
            </a:extLst>
          </p:cNvPr>
          <p:cNvCxnSpPr>
            <a:stCxn id="7" idx="1"/>
          </p:cNvCxnSpPr>
          <p:nvPr/>
        </p:nvCxnSpPr>
        <p:spPr>
          <a:xfrm flipH="1">
            <a:off x="2816332" y="2775497"/>
            <a:ext cx="511350" cy="1621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8D56CD-4943-914A-BB56-B171B01F37FF}"/>
              </a:ext>
            </a:extLst>
          </p:cNvPr>
          <p:cNvSpPr txBox="1"/>
          <p:nvPr/>
        </p:nvSpPr>
        <p:spPr>
          <a:xfrm>
            <a:off x="4844167" y="1500956"/>
            <a:ext cx="5549462" cy="2031325"/>
          </a:xfrm>
          <a:prstGeom prst="rect">
            <a:avLst/>
          </a:prstGeom>
          <a:noFill/>
        </p:spPr>
        <p:txBody>
          <a:bodyPr wrap="square" rtlCol="0">
            <a:spAutoFit/>
          </a:bodyPr>
          <a:lstStyle/>
          <a:p>
            <a:r>
              <a:rPr lang="en-US"/>
              <a:t>Say x = wavelength // y = spatial</a:t>
            </a:r>
          </a:p>
          <a:p>
            <a:endParaRPr lang="en-US"/>
          </a:p>
          <a:p>
            <a:r>
              <a:rPr lang="en-US" b="1" u="sng"/>
              <a:t>Wavelength Full Identification</a:t>
            </a:r>
            <a:r>
              <a:rPr lang="en-US"/>
              <a:t>:</a:t>
            </a:r>
          </a:p>
          <a:p>
            <a:r>
              <a:rPr lang="en-US"/>
              <a:t>Finding fid such that</a:t>
            </a:r>
          </a:p>
          <a:p>
            <a:pPr algn="ctr"/>
            <a:r>
              <a:rPr lang="en-US"/>
              <a:t>f</a:t>
            </a:r>
            <a:r>
              <a:rPr lang="en-US" baseline="-25000"/>
              <a:t>id</a:t>
            </a:r>
            <a:r>
              <a:rPr lang="en-US"/>
              <a:t>(x, y) = </a:t>
            </a:r>
            <a:r>
              <a:rPr lang="el-GR"/>
              <a:t>λ</a:t>
            </a:r>
            <a:endParaRPr lang="en-US"/>
          </a:p>
          <a:p>
            <a:endParaRPr lang="en-US"/>
          </a:p>
          <a:p>
            <a:r>
              <a:rPr lang="en-US"/>
              <a:t>Note that both x, y are needed.</a:t>
            </a:r>
          </a:p>
        </p:txBody>
      </p:sp>
      <p:pic>
        <p:nvPicPr>
          <p:cNvPr id="11" name="Picture 10">
            <a:extLst>
              <a:ext uri="{FF2B5EF4-FFF2-40B4-BE49-F238E27FC236}">
                <a16:creationId xmlns:a16="http://schemas.microsoft.com/office/drawing/2014/main" id="{2B6DF86E-AC68-4C4E-A950-80FBC56E9777}"/>
              </a:ext>
            </a:extLst>
          </p:cNvPr>
          <p:cNvPicPr>
            <a:picLocks noChangeAspect="1"/>
          </p:cNvPicPr>
          <p:nvPr/>
        </p:nvPicPr>
        <p:blipFill>
          <a:blip r:embed="rId4"/>
          <a:stretch>
            <a:fillRect/>
          </a:stretch>
        </p:blipFill>
        <p:spPr>
          <a:xfrm>
            <a:off x="4355471" y="3765083"/>
            <a:ext cx="6272713" cy="3092917"/>
          </a:xfrm>
          <a:prstGeom prst="rect">
            <a:avLst/>
          </a:prstGeom>
        </p:spPr>
      </p:pic>
      <p:sp>
        <p:nvSpPr>
          <p:cNvPr id="12" name="TextBox 11">
            <a:extLst>
              <a:ext uri="{FF2B5EF4-FFF2-40B4-BE49-F238E27FC236}">
                <a16:creationId xmlns:a16="http://schemas.microsoft.com/office/drawing/2014/main" id="{96862CCD-9265-4342-AD16-04A0D04052A2}"/>
              </a:ext>
            </a:extLst>
          </p:cNvPr>
          <p:cNvSpPr txBox="1"/>
          <p:nvPr/>
        </p:nvSpPr>
        <p:spPr>
          <a:xfrm>
            <a:off x="10393629" y="6239362"/>
            <a:ext cx="1798371" cy="253916"/>
          </a:xfrm>
          <a:prstGeom prst="rect">
            <a:avLst/>
          </a:prstGeom>
          <a:noFill/>
        </p:spPr>
        <p:txBody>
          <a:bodyPr wrap="square" rtlCol="0">
            <a:spAutoFit/>
          </a:bodyPr>
          <a:lstStyle/>
          <a:p>
            <a:r>
              <a:rPr lang="en-US" sz="1050"/>
              <a:t>FOCAS Cookbook 1.0.3E</a:t>
            </a:r>
          </a:p>
        </p:txBody>
      </p:sp>
      <p:sp>
        <p:nvSpPr>
          <p:cNvPr id="13" name="Rectangle 12">
            <a:extLst>
              <a:ext uri="{FF2B5EF4-FFF2-40B4-BE49-F238E27FC236}">
                <a16:creationId xmlns:a16="http://schemas.microsoft.com/office/drawing/2014/main" id="{D06E5466-0487-8B44-98E2-6BD27CCF26DF}"/>
              </a:ext>
            </a:extLst>
          </p:cNvPr>
          <p:cNvSpPr/>
          <p:nvPr/>
        </p:nvSpPr>
        <p:spPr>
          <a:xfrm>
            <a:off x="8826371" y="1732194"/>
            <a:ext cx="3365629" cy="1754326"/>
          </a:xfrm>
          <a:prstGeom prst="rect">
            <a:avLst/>
          </a:prstGeom>
        </p:spPr>
        <p:txBody>
          <a:bodyPr wrap="square">
            <a:spAutoFit/>
          </a:bodyPr>
          <a:lstStyle/>
          <a:p>
            <a:r>
              <a:rPr lang="en-US"/>
              <a:t>Using the </a:t>
            </a:r>
            <a:r>
              <a:rPr lang="en-US">
                <a:solidFill>
                  <a:srgbClr val="FF0000"/>
                </a:solidFill>
              </a:rPr>
              <a:t>comparison lamp </a:t>
            </a:r>
            <a:r>
              <a:rPr lang="en-US"/>
              <a:t>(also called arc lamp) or the </a:t>
            </a:r>
            <a:r>
              <a:rPr lang="en-US">
                <a:solidFill>
                  <a:srgbClr val="FF0000"/>
                </a:solidFill>
              </a:rPr>
              <a:t>skylines</a:t>
            </a:r>
            <a:r>
              <a:rPr lang="en-US"/>
              <a:t> in the object frame, we know position &amp; </a:t>
            </a:r>
            <a:r>
              <a:rPr lang="el-GR"/>
              <a:t>λ</a:t>
            </a:r>
            <a:r>
              <a:rPr lang="en-US"/>
              <a:t>.</a:t>
            </a:r>
          </a:p>
          <a:p>
            <a:r>
              <a:rPr lang="en-US"/>
              <a:t>Thus, find (fit) a </a:t>
            </a:r>
            <a:r>
              <a:rPr lang="en-US" i="1"/>
              <a:t>good</a:t>
            </a:r>
            <a:r>
              <a:rPr lang="en-US"/>
              <a:t> function fid such that f</a:t>
            </a:r>
            <a:r>
              <a:rPr lang="en-US" baseline="-25000"/>
              <a:t>id</a:t>
            </a:r>
            <a:r>
              <a:rPr lang="en-US"/>
              <a:t>(x, y) = </a:t>
            </a:r>
            <a:r>
              <a:rPr lang="el-GR"/>
              <a:t>λ</a:t>
            </a:r>
            <a:r>
              <a:rPr lang="en-US"/>
              <a:t>.</a:t>
            </a:r>
          </a:p>
        </p:txBody>
      </p:sp>
      <p:cxnSp>
        <p:nvCxnSpPr>
          <p:cNvPr id="15" name="Straight Arrow Connector 14">
            <a:extLst>
              <a:ext uri="{FF2B5EF4-FFF2-40B4-BE49-F238E27FC236}">
                <a16:creationId xmlns:a16="http://schemas.microsoft.com/office/drawing/2014/main" id="{48C4563B-CB68-C64A-B339-FDECDE255769}"/>
              </a:ext>
            </a:extLst>
          </p:cNvPr>
          <p:cNvCxnSpPr>
            <a:cxnSpLocks/>
          </p:cNvCxnSpPr>
          <p:nvPr/>
        </p:nvCxnSpPr>
        <p:spPr>
          <a:xfrm flipH="1">
            <a:off x="8648275" y="2516618"/>
            <a:ext cx="178096" cy="1348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58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A2AC2-6CAE-0E43-AD31-2974BDBB011E}"/>
              </a:ext>
            </a:extLst>
          </p:cNvPr>
          <p:cNvSpPr>
            <a:spLocks noGrp="1"/>
          </p:cNvSpPr>
          <p:nvPr>
            <p:ph idx="1"/>
          </p:nvPr>
        </p:nvSpPr>
        <p:spPr>
          <a:xfrm>
            <a:off x="361008" y="936953"/>
            <a:ext cx="11490565" cy="5469102"/>
          </a:xfrm>
        </p:spPr>
        <p:txBody>
          <a:bodyPr>
            <a:normAutofit fontScale="92500" lnSpcReduction="10000"/>
          </a:bodyPr>
          <a:lstStyle/>
          <a:p>
            <a:r>
              <a:rPr lang="en-US"/>
              <a:t>In practice</a:t>
            </a:r>
          </a:p>
          <a:p>
            <a:pPr marL="565200" lvl="1" indent="-457200">
              <a:buFont typeface="+mj-lt"/>
              <a:buAutoNum type="arabicPeriod"/>
            </a:pPr>
            <a:r>
              <a:rPr lang="en-US" sz="2200"/>
              <a:t>Cut out a region along the wavelength (dispersion) direction </a:t>
            </a:r>
          </a:p>
          <a:p>
            <a:pPr marL="288000" lvl="2" indent="0">
              <a:buNone/>
            </a:pPr>
            <a:r>
              <a:rPr lang="en-US" sz="1700"/>
              <a:t>Historically this direction is called the </a:t>
            </a:r>
            <a:r>
              <a:rPr lang="en-US" sz="1700">
                <a:latin typeface="Consolas" panose="020B0609020204030204" pitchFamily="49" charset="0"/>
                <a:cs typeface="Consolas" panose="020B0609020204030204" pitchFamily="49" charset="0"/>
              </a:rPr>
              <a:t>DISPAXIS</a:t>
            </a:r>
            <a:r>
              <a:rPr lang="en-US" sz="1700"/>
              <a:t> and usually saved in the header.</a:t>
            </a:r>
          </a:p>
          <a:p>
            <a:pPr marL="565200" lvl="1" indent="-457200">
              <a:buFont typeface="+mj-lt"/>
              <a:buAutoNum type="arabicPeriod"/>
            </a:pPr>
            <a:r>
              <a:rPr lang="en-US" sz="2200"/>
              <a:t>Compare the peak of the features VS line catalog of the lamp</a:t>
            </a:r>
          </a:p>
          <a:p>
            <a:pPr marL="288000" lvl="2" indent="0">
              <a:buNone/>
            </a:pPr>
            <a:r>
              <a:rPr lang="en-US" sz="1700"/>
              <a:t>We used Ne lamp; see the next page</a:t>
            </a:r>
          </a:p>
          <a:p>
            <a:pPr marL="565200" lvl="1" indent="-457200">
              <a:buFont typeface="+mj-lt"/>
              <a:buAutoNum type="arabicPeriod"/>
            </a:pPr>
            <a:r>
              <a:rPr lang="en-US" sz="2200"/>
              <a:t>Using suitable function (e.g., Gaussian), find line center in pixel.</a:t>
            </a:r>
          </a:p>
          <a:p>
            <a:pPr marL="565200" lvl="1" indent="-457200">
              <a:buFont typeface="+mj-lt"/>
              <a:buAutoNum type="arabicPeriod"/>
            </a:pPr>
            <a:r>
              <a:rPr lang="en-US" sz="2200"/>
              <a:t>Fit the </a:t>
            </a:r>
            <a:r>
              <a:rPr lang="el-GR" sz="2200"/>
              <a:t>λ</a:t>
            </a:r>
            <a:r>
              <a:rPr lang="en-US" sz="2200"/>
              <a:t>(x) function with a suitable function.</a:t>
            </a:r>
          </a:p>
          <a:p>
            <a:pPr marL="288000" lvl="2" indent="0">
              <a:buNone/>
            </a:pPr>
            <a:r>
              <a:rPr lang="en-US" sz="1700"/>
              <a:t>Historically this is called </a:t>
            </a:r>
            <a:r>
              <a:rPr lang="en-US" sz="1700">
                <a:latin typeface="Consolas" panose="020B0609020204030204" pitchFamily="49" charset="0"/>
                <a:cs typeface="Consolas" panose="020B0609020204030204" pitchFamily="49" charset="0"/>
              </a:rPr>
              <a:t>IDENTIFY</a:t>
            </a:r>
            <a:r>
              <a:rPr lang="en-US" sz="1700"/>
              <a:t>.</a:t>
            </a:r>
          </a:p>
          <a:p>
            <a:pPr marL="288000" lvl="2" indent="0">
              <a:buNone/>
            </a:pPr>
            <a:r>
              <a:rPr lang="en-US" sz="1700"/>
              <a:t>People used Legendre or Chebyshev 1-D polynomial with certain degree.</a:t>
            </a:r>
          </a:p>
          <a:p>
            <a:pPr marL="288000" lvl="2" indent="0">
              <a:buNone/>
            </a:pPr>
            <a:r>
              <a:rPr lang="en-US" sz="1700"/>
              <a:t>Historically RMSE is used (RMSE ~ 0.2 Å is recommended from FOCAS)</a:t>
            </a:r>
          </a:p>
          <a:p>
            <a:pPr marL="565200" lvl="1" indent="-457200">
              <a:buFont typeface="+mj-lt"/>
              <a:buAutoNum type="arabicPeriod"/>
            </a:pPr>
            <a:r>
              <a:rPr lang="en-US" sz="2200"/>
              <a:t>Check whether it is fitted well. Otherwise, check for typos…</a:t>
            </a:r>
          </a:p>
          <a:p>
            <a:pPr marL="565200" lvl="1" indent="-457200">
              <a:buFont typeface="+mj-lt"/>
              <a:buAutoNum type="arabicPeriod"/>
            </a:pPr>
            <a:r>
              <a:rPr lang="en-US" sz="2200"/>
              <a:t>Do the same process for other region at different spatial position (y).</a:t>
            </a:r>
          </a:p>
          <a:p>
            <a:pPr marL="288000" lvl="2" indent="0">
              <a:buNone/>
            </a:pPr>
            <a:r>
              <a:rPr lang="en-US" sz="1700"/>
              <a:t>Historically this is called the </a:t>
            </a:r>
            <a:r>
              <a:rPr lang="en-US" sz="1700">
                <a:latin typeface="Consolas" panose="020B0609020204030204" pitchFamily="49" charset="0"/>
                <a:cs typeface="Consolas" panose="020B0609020204030204" pitchFamily="49" charset="0"/>
              </a:rPr>
              <a:t>REIDENTIFY</a:t>
            </a:r>
          </a:p>
          <a:p>
            <a:pPr marL="565200" lvl="1" indent="-457200">
              <a:buFont typeface="+mj-lt"/>
              <a:buAutoNum type="arabicPeriod"/>
            </a:pPr>
            <a:r>
              <a:rPr lang="en-US" sz="2200"/>
              <a:t>Now you have the data points </a:t>
            </a:r>
            <a:r>
              <a:rPr lang="el-GR" sz="2200"/>
              <a:t>(</a:t>
            </a:r>
            <a:r>
              <a:rPr lang="en-US" sz="2200"/>
              <a:t>x, y</a:t>
            </a:r>
            <a:r>
              <a:rPr lang="el-GR" sz="2200"/>
              <a:t>, λ</a:t>
            </a:r>
            <a:r>
              <a:rPr lang="en-US" sz="2200"/>
              <a:t>)</a:t>
            </a:r>
            <a:r>
              <a:rPr lang="el-GR" sz="2200"/>
              <a:t>.</a:t>
            </a:r>
            <a:endParaRPr lang="en-US" sz="2200"/>
          </a:p>
          <a:p>
            <a:pPr marL="565200" lvl="1" indent="-457200">
              <a:buFont typeface="+mj-lt"/>
              <a:buAutoNum type="arabicPeriod"/>
            </a:pPr>
            <a:r>
              <a:rPr lang="en-US" sz="2200"/>
              <a:t>Fit the f</a:t>
            </a:r>
            <a:r>
              <a:rPr lang="en-US" sz="2200" baseline="-25000"/>
              <a:t>id</a:t>
            </a:r>
            <a:r>
              <a:rPr lang="en-US" sz="2200"/>
              <a:t>(x, y | </a:t>
            </a:r>
            <a:r>
              <a:rPr lang="el-GR" sz="2200" b="1"/>
              <a:t>θ</a:t>
            </a:r>
            <a:r>
              <a:rPr lang="en-US" sz="2200"/>
              <a:t>) = </a:t>
            </a:r>
            <a:r>
              <a:rPr lang="el-GR" sz="2200"/>
              <a:t>λ</a:t>
            </a:r>
            <a:r>
              <a:rPr lang="en-US" sz="2200"/>
              <a:t> to find the parameters </a:t>
            </a:r>
            <a:r>
              <a:rPr lang="el-GR" sz="2200" b="1"/>
              <a:t>θ</a:t>
            </a:r>
            <a:r>
              <a:rPr lang="en-US" sz="2200"/>
              <a:t>.</a:t>
            </a:r>
          </a:p>
          <a:p>
            <a:pPr marL="288000" lvl="2" indent="0">
              <a:buNone/>
            </a:pPr>
            <a:r>
              <a:rPr lang="en-US" sz="1700"/>
              <a:t>Historically people used Legendre or Chebyshev 2-D polynomial.</a:t>
            </a:r>
          </a:p>
          <a:p>
            <a:pPr marL="288000" lvl="2" indent="0">
              <a:buNone/>
            </a:pPr>
            <a:r>
              <a:rPr lang="en-US" sz="1700"/>
              <a:t>Order of 3-6 is usually enough for both directions.</a:t>
            </a:r>
          </a:p>
          <a:p>
            <a:pPr marL="288000" lvl="2" indent="0">
              <a:buNone/>
            </a:pPr>
            <a:r>
              <a:rPr lang="en-US" sz="1700"/>
              <a:t>Check the residuals very carefully since this will affect the final results.</a:t>
            </a:r>
            <a:endParaRPr lang="en-US"/>
          </a:p>
          <a:p>
            <a:endParaRPr lang="en-US"/>
          </a:p>
        </p:txBody>
      </p:sp>
      <p:sp>
        <p:nvSpPr>
          <p:cNvPr id="3" name="Title 2">
            <a:extLst>
              <a:ext uri="{FF2B5EF4-FFF2-40B4-BE49-F238E27FC236}">
                <a16:creationId xmlns:a16="http://schemas.microsoft.com/office/drawing/2014/main" id="{CC2A5A4A-5091-5F41-8F4D-488ABE2CCED4}"/>
              </a:ext>
            </a:extLst>
          </p:cNvPr>
          <p:cNvSpPr>
            <a:spLocks noGrp="1"/>
          </p:cNvSpPr>
          <p:nvPr>
            <p:ph type="title"/>
          </p:nvPr>
        </p:nvSpPr>
        <p:spPr/>
        <p:txBody>
          <a:bodyPr>
            <a:normAutofit fontScale="90000"/>
          </a:bodyPr>
          <a:lstStyle/>
          <a:p>
            <a:r>
              <a:rPr lang="en-US"/>
              <a:t>Wavelength</a:t>
            </a:r>
          </a:p>
        </p:txBody>
      </p:sp>
      <p:pic>
        <p:nvPicPr>
          <p:cNvPr id="9" name="Picture 8">
            <a:extLst>
              <a:ext uri="{FF2B5EF4-FFF2-40B4-BE49-F238E27FC236}">
                <a16:creationId xmlns:a16="http://schemas.microsoft.com/office/drawing/2014/main" id="{54A76D87-4817-254A-9964-3B6C332BEAFE}"/>
              </a:ext>
            </a:extLst>
          </p:cNvPr>
          <p:cNvPicPr>
            <a:picLocks noChangeAspect="1"/>
          </p:cNvPicPr>
          <p:nvPr/>
        </p:nvPicPr>
        <p:blipFill>
          <a:blip r:embed="rId2"/>
          <a:stretch>
            <a:fillRect/>
          </a:stretch>
        </p:blipFill>
        <p:spPr>
          <a:xfrm>
            <a:off x="8253676" y="0"/>
            <a:ext cx="3938324" cy="4267857"/>
          </a:xfrm>
          <a:prstGeom prst="rect">
            <a:avLst/>
          </a:prstGeom>
        </p:spPr>
      </p:pic>
      <p:pic>
        <p:nvPicPr>
          <p:cNvPr id="10" name="Picture 9">
            <a:extLst>
              <a:ext uri="{FF2B5EF4-FFF2-40B4-BE49-F238E27FC236}">
                <a16:creationId xmlns:a16="http://schemas.microsoft.com/office/drawing/2014/main" id="{7E5C142F-10B7-CB41-B90F-19EC775D73EF}"/>
              </a:ext>
            </a:extLst>
          </p:cNvPr>
          <p:cNvPicPr>
            <a:picLocks noChangeAspect="1"/>
          </p:cNvPicPr>
          <p:nvPr/>
        </p:nvPicPr>
        <p:blipFill>
          <a:blip r:embed="rId3"/>
          <a:stretch>
            <a:fillRect/>
          </a:stretch>
        </p:blipFill>
        <p:spPr>
          <a:xfrm>
            <a:off x="7738006" y="4363501"/>
            <a:ext cx="4453994" cy="2479623"/>
          </a:xfrm>
          <a:prstGeom prst="rect">
            <a:avLst/>
          </a:prstGeom>
        </p:spPr>
      </p:pic>
      <p:cxnSp>
        <p:nvCxnSpPr>
          <p:cNvPr id="13" name="Straight Arrow Connector 12">
            <a:extLst>
              <a:ext uri="{FF2B5EF4-FFF2-40B4-BE49-F238E27FC236}">
                <a16:creationId xmlns:a16="http://schemas.microsoft.com/office/drawing/2014/main" id="{F0703271-0FCC-0746-9006-5F8A99EBE5AC}"/>
              </a:ext>
            </a:extLst>
          </p:cNvPr>
          <p:cNvCxnSpPr/>
          <p:nvPr/>
        </p:nvCxnSpPr>
        <p:spPr>
          <a:xfrm flipV="1">
            <a:off x="11309130" y="109827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F80C85-E2D0-684E-B3CD-11CD33BAFCB8}"/>
              </a:ext>
            </a:extLst>
          </p:cNvPr>
          <p:cNvSpPr txBox="1"/>
          <p:nvPr/>
        </p:nvSpPr>
        <p:spPr>
          <a:xfrm>
            <a:off x="10562897" y="451945"/>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5" name="Straight Arrow Connector 14">
            <a:extLst>
              <a:ext uri="{FF2B5EF4-FFF2-40B4-BE49-F238E27FC236}">
                <a16:creationId xmlns:a16="http://schemas.microsoft.com/office/drawing/2014/main" id="{87890D5D-218C-B64B-BA5A-B23444EDF689}"/>
              </a:ext>
            </a:extLst>
          </p:cNvPr>
          <p:cNvCxnSpPr>
            <a:cxnSpLocks/>
          </p:cNvCxnSpPr>
          <p:nvPr/>
        </p:nvCxnSpPr>
        <p:spPr>
          <a:xfrm>
            <a:off x="9217572" y="532607"/>
            <a:ext cx="17815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DEAAD-EBD9-9B43-B263-1F9FD7400B34}"/>
              </a:ext>
            </a:extLst>
          </p:cNvPr>
          <p:cNvSpPr txBox="1"/>
          <p:nvPr/>
        </p:nvSpPr>
        <p:spPr>
          <a:xfrm>
            <a:off x="9377855" y="-74624"/>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142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8FAFC7-C4B4-C348-AD37-F9121C0EEFFF}"/>
              </a:ext>
            </a:extLst>
          </p:cNvPr>
          <p:cNvPicPr>
            <a:picLocks noChangeAspect="1"/>
          </p:cNvPicPr>
          <p:nvPr/>
        </p:nvPicPr>
        <p:blipFill>
          <a:blip r:embed="rId2"/>
          <a:stretch>
            <a:fillRect/>
          </a:stretch>
        </p:blipFill>
        <p:spPr>
          <a:xfrm>
            <a:off x="1864831" y="0"/>
            <a:ext cx="10327169" cy="6858000"/>
          </a:xfrm>
          <a:prstGeom prst="rect">
            <a:avLst/>
          </a:prstGeom>
        </p:spPr>
      </p:pic>
      <p:sp>
        <p:nvSpPr>
          <p:cNvPr id="5" name="TextBox 4">
            <a:extLst>
              <a:ext uri="{FF2B5EF4-FFF2-40B4-BE49-F238E27FC236}">
                <a16:creationId xmlns:a16="http://schemas.microsoft.com/office/drawing/2014/main" id="{E32A44B5-BE20-7243-9C0E-ABF809FA5813}"/>
              </a:ext>
            </a:extLst>
          </p:cNvPr>
          <p:cNvSpPr txBox="1"/>
          <p:nvPr/>
        </p:nvSpPr>
        <p:spPr>
          <a:xfrm>
            <a:off x="0" y="231228"/>
            <a:ext cx="1864831" cy="2031325"/>
          </a:xfrm>
          <a:prstGeom prst="rect">
            <a:avLst/>
          </a:prstGeom>
          <a:noFill/>
        </p:spPr>
        <p:txBody>
          <a:bodyPr wrap="square" rtlCol="0">
            <a:spAutoFit/>
          </a:bodyPr>
          <a:lstStyle/>
          <a:p>
            <a:r>
              <a:rPr lang="en-US"/>
              <a:t>wavelength </a:t>
            </a:r>
            <a:r>
              <a:rPr lang="en-US">
                <a:latin typeface="Consolas" panose="020B0609020204030204" pitchFamily="49" charset="0"/>
                <a:cs typeface="Consolas" panose="020B0609020204030204" pitchFamily="49" charset="0"/>
              </a:rPr>
              <a:t>IDENTIFY</a:t>
            </a:r>
            <a:r>
              <a:rPr lang="en-US"/>
              <a:t> for the first spatial direction by comparing the pixel values VS line catalog</a:t>
            </a:r>
          </a:p>
        </p:txBody>
      </p:sp>
    </p:spTree>
    <p:extLst>
      <p:ext uri="{BB962C8B-B14F-4D97-AF65-F5344CB8AC3E}">
        <p14:creationId xmlns:p14="http://schemas.microsoft.com/office/powerpoint/2010/main" val="236223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38FD9-F044-BA41-AE92-695DECC8381C}"/>
              </a:ext>
            </a:extLst>
          </p:cNvPr>
          <p:cNvPicPr>
            <a:picLocks noChangeAspect="1"/>
          </p:cNvPicPr>
          <p:nvPr/>
        </p:nvPicPr>
        <p:blipFill>
          <a:blip r:embed="rId2"/>
          <a:stretch>
            <a:fillRect/>
          </a:stretch>
        </p:blipFill>
        <p:spPr>
          <a:xfrm>
            <a:off x="0" y="803986"/>
            <a:ext cx="5768320" cy="3256017"/>
          </a:xfrm>
          <a:prstGeom prst="rect">
            <a:avLst/>
          </a:prstGeom>
        </p:spPr>
      </p:pic>
      <p:sp>
        <p:nvSpPr>
          <p:cNvPr id="8" name="TextBox 7">
            <a:extLst>
              <a:ext uri="{FF2B5EF4-FFF2-40B4-BE49-F238E27FC236}">
                <a16:creationId xmlns:a16="http://schemas.microsoft.com/office/drawing/2014/main" id="{213438DD-F25E-034B-8F40-01F6CDD86B38}"/>
              </a:ext>
            </a:extLst>
          </p:cNvPr>
          <p:cNvSpPr txBox="1"/>
          <p:nvPr/>
        </p:nvSpPr>
        <p:spPr>
          <a:xfrm>
            <a:off x="241738" y="157655"/>
            <a:ext cx="5526582" cy="646331"/>
          </a:xfrm>
          <a:prstGeom prst="rect">
            <a:avLst/>
          </a:prstGeom>
          <a:noFill/>
        </p:spPr>
        <p:txBody>
          <a:bodyPr wrap="square" rtlCol="0">
            <a:spAutoFit/>
          </a:bodyPr>
          <a:lstStyle/>
          <a:p>
            <a:r>
              <a:rPr lang="en-US"/>
              <a:t>First </a:t>
            </a:r>
            <a:r>
              <a:rPr lang="en-US">
                <a:latin typeface="Consolas" panose="020B0609020204030204" pitchFamily="49" charset="0"/>
                <a:cs typeface="Consolas" panose="020B0609020204030204" pitchFamily="49" charset="0"/>
              </a:rPr>
              <a:t>IDENTIFY</a:t>
            </a:r>
            <a:r>
              <a:rPr lang="en-US"/>
              <a:t> result (</a:t>
            </a:r>
            <a:r>
              <a:rPr lang="el-GR"/>
              <a:t>λ(</a:t>
            </a:r>
            <a:r>
              <a:rPr lang="en-US"/>
              <a:t>x)).</a:t>
            </a:r>
          </a:p>
          <a:p>
            <a:r>
              <a:rPr lang="en-US"/>
              <a:t>RMSE ~ 0.2 Å is satisfactory for LISA at SNU-SAO.</a:t>
            </a:r>
          </a:p>
        </p:txBody>
      </p:sp>
      <p:pic>
        <p:nvPicPr>
          <p:cNvPr id="9" name="Picture 8">
            <a:extLst>
              <a:ext uri="{FF2B5EF4-FFF2-40B4-BE49-F238E27FC236}">
                <a16:creationId xmlns:a16="http://schemas.microsoft.com/office/drawing/2014/main" id="{A53F2597-34FC-8740-80DA-DD6780166ADB}"/>
              </a:ext>
            </a:extLst>
          </p:cNvPr>
          <p:cNvPicPr>
            <a:picLocks noChangeAspect="1"/>
          </p:cNvPicPr>
          <p:nvPr/>
        </p:nvPicPr>
        <p:blipFill>
          <a:blip r:embed="rId3"/>
          <a:stretch>
            <a:fillRect/>
          </a:stretch>
        </p:blipFill>
        <p:spPr>
          <a:xfrm>
            <a:off x="4643761" y="3429000"/>
            <a:ext cx="7548239" cy="2910653"/>
          </a:xfrm>
          <a:prstGeom prst="rect">
            <a:avLst/>
          </a:prstGeom>
        </p:spPr>
      </p:pic>
      <p:sp>
        <p:nvSpPr>
          <p:cNvPr id="10" name="TextBox 9">
            <a:extLst>
              <a:ext uri="{FF2B5EF4-FFF2-40B4-BE49-F238E27FC236}">
                <a16:creationId xmlns:a16="http://schemas.microsoft.com/office/drawing/2014/main" id="{3430F6C6-394F-E543-BF1B-05C593D9D1F9}"/>
              </a:ext>
            </a:extLst>
          </p:cNvPr>
          <p:cNvSpPr txBox="1"/>
          <p:nvPr/>
        </p:nvSpPr>
        <p:spPr>
          <a:xfrm>
            <a:off x="6772110" y="899647"/>
            <a:ext cx="5526582" cy="646331"/>
          </a:xfrm>
          <a:prstGeom prst="rect">
            <a:avLst/>
          </a:prstGeom>
          <a:noFill/>
        </p:spPr>
        <p:txBody>
          <a:bodyPr wrap="square" rtlCol="0">
            <a:spAutoFit/>
          </a:bodyPr>
          <a:lstStyle/>
          <a:p>
            <a:r>
              <a:rPr lang="en-US"/>
              <a:t>2D </a:t>
            </a:r>
            <a:r>
              <a:rPr lang="en-US">
                <a:latin typeface="Consolas" panose="020B0609020204030204" pitchFamily="49" charset="0"/>
                <a:cs typeface="Consolas" panose="020B0609020204030204" pitchFamily="49" charset="0"/>
              </a:rPr>
              <a:t>REIDENTIFY</a:t>
            </a:r>
            <a:r>
              <a:rPr lang="en-US"/>
              <a:t> result (</a:t>
            </a:r>
            <a:r>
              <a:rPr lang="el-GR"/>
              <a:t>λ(</a:t>
            </a:r>
            <a:r>
              <a:rPr lang="en-US"/>
              <a:t>x, y)).</a:t>
            </a:r>
          </a:p>
          <a:p>
            <a:r>
              <a:rPr lang="en-US"/>
              <a:t>I used (6, 6)-degree Chebyshev 2D fit.</a:t>
            </a:r>
          </a:p>
        </p:txBody>
      </p:sp>
      <p:sp>
        <p:nvSpPr>
          <p:cNvPr id="11" name="Rectangle 10">
            <a:extLst>
              <a:ext uri="{FF2B5EF4-FFF2-40B4-BE49-F238E27FC236}">
                <a16:creationId xmlns:a16="http://schemas.microsoft.com/office/drawing/2014/main" id="{5267DBA8-00B6-B744-9EAD-84EA6BC88E67}"/>
              </a:ext>
            </a:extLst>
          </p:cNvPr>
          <p:cNvSpPr/>
          <p:nvPr/>
        </p:nvSpPr>
        <p:spPr>
          <a:xfrm>
            <a:off x="9825583" y="2025824"/>
            <a:ext cx="2366417" cy="923330"/>
          </a:xfrm>
          <a:prstGeom prst="rect">
            <a:avLst/>
          </a:prstGeom>
        </p:spPr>
        <p:txBody>
          <a:bodyPr wrap="square">
            <a:spAutoFit/>
          </a:bodyPr>
          <a:lstStyle/>
          <a:p>
            <a:r>
              <a:rPr lang="el-GR"/>
              <a:t>Δλ</a:t>
            </a:r>
            <a:r>
              <a:rPr lang="en-US"/>
              <a:t> ~ +- 2-4 Å along the vertical (spatial) direction.</a:t>
            </a:r>
          </a:p>
        </p:txBody>
      </p:sp>
      <p:sp>
        <p:nvSpPr>
          <p:cNvPr id="12" name="Rectangle 11">
            <a:extLst>
              <a:ext uri="{FF2B5EF4-FFF2-40B4-BE49-F238E27FC236}">
                <a16:creationId xmlns:a16="http://schemas.microsoft.com/office/drawing/2014/main" id="{4B17DFCB-3730-B64C-BB5A-76CCEDAD3150}"/>
              </a:ext>
            </a:extLst>
          </p:cNvPr>
          <p:cNvSpPr/>
          <p:nvPr/>
        </p:nvSpPr>
        <p:spPr>
          <a:xfrm>
            <a:off x="1828801" y="5556610"/>
            <a:ext cx="2645206" cy="923330"/>
          </a:xfrm>
          <a:prstGeom prst="rect">
            <a:avLst/>
          </a:prstGeom>
        </p:spPr>
        <p:txBody>
          <a:bodyPr wrap="square">
            <a:spAutoFit/>
          </a:bodyPr>
          <a:lstStyle/>
          <a:p>
            <a:r>
              <a:rPr lang="en-US"/>
              <a:t>These must be nearly linear as you saw from </a:t>
            </a:r>
            <a:r>
              <a:rPr lang="en-US">
                <a:latin typeface="Consolas" panose="020B0609020204030204" pitchFamily="49" charset="0"/>
                <a:cs typeface="Consolas" panose="020B0609020204030204" pitchFamily="49" charset="0"/>
              </a:rPr>
              <a:t>IDENTIFY</a:t>
            </a:r>
            <a:r>
              <a:rPr lang="en-US"/>
              <a:t>.</a:t>
            </a:r>
          </a:p>
        </p:txBody>
      </p:sp>
      <p:cxnSp>
        <p:nvCxnSpPr>
          <p:cNvPr id="14" name="Straight Arrow Connector 13">
            <a:extLst>
              <a:ext uri="{FF2B5EF4-FFF2-40B4-BE49-F238E27FC236}">
                <a16:creationId xmlns:a16="http://schemas.microsoft.com/office/drawing/2014/main" id="{BF15ED04-1D17-A74E-9954-217070AF3B81}"/>
              </a:ext>
            </a:extLst>
          </p:cNvPr>
          <p:cNvCxnSpPr>
            <a:cxnSpLocks/>
            <a:stCxn id="12" idx="3"/>
          </p:cNvCxnSpPr>
          <p:nvPr/>
        </p:nvCxnSpPr>
        <p:spPr>
          <a:xfrm flipV="1">
            <a:off x="4474007" y="5938345"/>
            <a:ext cx="791676" cy="79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DD65E-F206-E544-8C72-AE444413E06B}"/>
              </a:ext>
            </a:extLst>
          </p:cNvPr>
          <p:cNvCxnSpPr>
            <a:stCxn id="11" idx="2"/>
          </p:cNvCxnSpPr>
          <p:nvPr/>
        </p:nvCxnSpPr>
        <p:spPr>
          <a:xfrm>
            <a:off x="11008792" y="2949154"/>
            <a:ext cx="6049" cy="729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8512108-3523-184B-A074-F356A7A272F9}"/>
              </a:ext>
            </a:extLst>
          </p:cNvPr>
          <p:cNvSpPr/>
          <p:nvPr/>
        </p:nvSpPr>
        <p:spPr>
          <a:xfrm>
            <a:off x="6423681" y="2265747"/>
            <a:ext cx="3011429" cy="646331"/>
          </a:xfrm>
          <a:prstGeom prst="rect">
            <a:avLst/>
          </a:prstGeom>
        </p:spPr>
        <p:txBody>
          <a:bodyPr wrap="square">
            <a:spAutoFit/>
          </a:bodyPr>
          <a:lstStyle/>
          <a:p>
            <a:r>
              <a:rPr lang="en-US"/>
              <a:t>color = wavelength</a:t>
            </a:r>
          </a:p>
          <a:p>
            <a:r>
              <a:rPr lang="en-US"/>
              <a:t>+ = positions used for fitting</a:t>
            </a:r>
          </a:p>
        </p:txBody>
      </p:sp>
      <p:cxnSp>
        <p:nvCxnSpPr>
          <p:cNvPr id="20" name="Straight Arrow Connector 19">
            <a:extLst>
              <a:ext uri="{FF2B5EF4-FFF2-40B4-BE49-F238E27FC236}">
                <a16:creationId xmlns:a16="http://schemas.microsoft.com/office/drawing/2014/main" id="{C4076D35-9A62-D440-A675-4E142B820A60}"/>
              </a:ext>
            </a:extLst>
          </p:cNvPr>
          <p:cNvCxnSpPr>
            <a:cxnSpLocks/>
          </p:cNvCxnSpPr>
          <p:nvPr/>
        </p:nvCxnSpPr>
        <p:spPr>
          <a:xfrm>
            <a:off x="8650014" y="3391924"/>
            <a:ext cx="779047" cy="668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ent Arrow 23">
            <a:extLst>
              <a:ext uri="{FF2B5EF4-FFF2-40B4-BE49-F238E27FC236}">
                <a16:creationId xmlns:a16="http://schemas.microsoft.com/office/drawing/2014/main" id="{6354B0FA-4433-0048-9AC9-6389A68A1D06}"/>
              </a:ext>
            </a:extLst>
          </p:cNvPr>
          <p:cNvSpPr/>
          <p:nvPr/>
        </p:nvSpPr>
        <p:spPr>
          <a:xfrm rot="16200000" flipH="1">
            <a:off x="5387566" y="3009929"/>
            <a:ext cx="1600582" cy="499566"/>
          </a:xfrm>
          <a:prstGeom prst="bentArrow">
            <a:avLst>
              <a:gd name="adj1" fmla="val 0"/>
              <a:gd name="adj2" fmla="val 13083"/>
              <a:gd name="adj3" fmla="val 15689"/>
              <a:gd name="adj4"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54175370-7588-4946-95FB-94A265EEAC74}"/>
              </a:ext>
            </a:extLst>
          </p:cNvPr>
          <p:cNvSpPr/>
          <p:nvPr/>
        </p:nvSpPr>
        <p:spPr>
          <a:xfrm>
            <a:off x="6538814" y="3022592"/>
            <a:ext cx="2634054" cy="369332"/>
          </a:xfrm>
          <a:prstGeom prst="rect">
            <a:avLst/>
          </a:prstGeom>
        </p:spPr>
        <p:txBody>
          <a:bodyPr wrap="none">
            <a:spAutoFit/>
          </a:bodyPr>
          <a:lstStyle/>
          <a:p>
            <a:r>
              <a:rPr lang="en-US"/>
              <a:t>Note: bad extrapolation </a:t>
            </a:r>
          </a:p>
        </p:txBody>
      </p:sp>
    </p:spTree>
    <p:extLst>
      <p:ext uri="{BB962C8B-B14F-4D97-AF65-F5344CB8AC3E}">
        <p14:creationId xmlns:p14="http://schemas.microsoft.com/office/powerpoint/2010/main" val="4227965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6CD6B-430F-5146-A2F1-D5BC936A0BA6}"/>
              </a:ext>
            </a:extLst>
          </p:cNvPr>
          <p:cNvSpPr>
            <a:spLocks noGrp="1"/>
          </p:cNvSpPr>
          <p:nvPr>
            <p:ph idx="1"/>
          </p:nvPr>
        </p:nvSpPr>
        <p:spPr/>
        <p:txBody>
          <a:bodyPr/>
          <a:lstStyle/>
          <a:p>
            <a:r>
              <a:rPr lang="en-US"/>
              <a:t>Note that refraction disperses object.</a:t>
            </a:r>
          </a:p>
          <a:p>
            <a:r>
              <a:rPr lang="en-US"/>
              <a:t>Plus instruments are always imperfect.</a:t>
            </a:r>
          </a:p>
          <a:p>
            <a:endParaRPr lang="en-US"/>
          </a:p>
        </p:txBody>
      </p:sp>
      <p:sp>
        <p:nvSpPr>
          <p:cNvPr id="3" name="Title 2">
            <a:extLst>
              <a:ext uri="{FF2B5EF4-FFF2-40B4-BE49-F238E27FC236}">
                <a16:creationId xmlns:a16="http://schemas.microsoft.com/office/drawing/2014/main" id="{2AFADF8A-7C64-484B-A059-286A10019255}"/>
              </a:ext>
            </a:extLst>
          </p:cNvPr>
          <p:cNvSpPr>
            <a:spLocks noGrp="1"/>
          </p:cNvSpPr>
          <p:nvPr>
            <p:ph type="title"/>
          </p:nvPr>
        </p:nvSpPr>
        <p:spPr/>
        <p:txBody>
          <a:bodyPr>
            <a:normAutofit fontScale="90000"/>
          </a:bodyPr>
          <a:lstStyle/>
          <a:p>
            <a:r>
              <a:rPr lang="en-US"/>
              <a:t>Aperture </a:t>
            </a:r>
          </a:p>
        </p:txBody>
      </p:sp>
      <p:pic>
        <p:nvPicPr>
          <p:cNvPr id="4" name="Picture 3">
            <a:extLst>
              <a:ext uri="{FF2B5EF4-FFF2-40B4-BE49-F238E27FC236}">
                <a16:creationId xmlns:a16="http://schemas.microsoft.com/office/drawing/2014/main" id="{679C5102-B7D7-A84F-9A64-CFB17DC8864A}"/>
              </a:ext>
            </a:extLst>
          </p:cNvPr>
          <p:cNvPicPr>
            <a:picLocks noChangeAspect="1"/>
          </p:cNvPicPr>
          <p:nvPr/>
        </p:nvPicPr>
        <p:blipFill>
          <a:blip r:embed="rId2"/>
          <a:stretch>
            <a:fillRect/>
          </a:stretch>
        </p:blipFill>
        <p:spPr>
          <a:xfrm>
            <a:off x="636437" y="2514279"/>
            <a:ext cx="3583739" cy="3852041"/>
          </a:xfrm>
          <a:prstGeom prst="rect">
            <a:avLst/>
          </a:prstGeom>
        </p:spPr>
      </p:pic>
      <p:sp>
        <p:nvSpPr>
          <p:cNvPr id="5" name="Rectangle 4">
            <a:extLst>
              <a:ext uri="{FF2B5EF4-FFF2-40B4-BE49-F238E27FC236}">
                <a16:creationId xmlns:a16="http://schemas.microsoft.com/office/drawing/2014/main" id="{A31B5D72-F25E-B342-B1E3-D89ECE34D034}"/>
              </a:ext>
            </a:extLst>
          </p:cNvPr>
          <p:cNvSpPr/>
          <p:nvPr/>
        </p:nvSpPr>
        <p:spPr>
          <a:xfrm>
            <a:off x="6521108" y="3921694"/>
            <a:ext cx="5034455" cy="1051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55264D48-8EFD-2643-AB43-9993033609E8}"/>
              </a:ext>
            </a:extLst>
          </p:cNvPr>
          <p:cNvSpPr/>
          <p:nvPr/>
        </p:nvSpPr>
        <p:spPr>
          <a:xfrm>
            <a:off x="6668252" y="4322224"/>
            <a:ext cx="4813738" cy="362273"/>
          </a:xfrm>
          <a:custGeom>
            <a:avLst/>
            <a:gdLst>
              <a:gd name="connsiteX0" fmla="*/ 0 w 4813738"/>
              <a:gd name="connsiteY0" fmla="*/ 282643 h 362273"/>
              <a:gd name="connsiteX1" fmla="*/ 1471449 w 4813738"/>
              <a:gd name="connsiteY1" fmla="*/ 114477 h 362273"/>
              <a:gd name="connsiteX2" fmla="*/ 3584028 w 4813738"/>
              <a:gd name="connsiteY2" fmla="*/ 9374 h 362273"/>
              <a:gd name="connsiteX3" fmla="*/ 4582511 w 4813738"/>
              <a:gd name="connsiteY3" fmla="*/ 356215 h 362273"/>
              <a:gd name="connsiteX4" fmla="*/ 4813738 w 4813738"/>
              <a:gd name="connsiteY4" fmla="*/ 230091 h 36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738" h="362273">
                <a:moveTo>
                  <a:pt x="0" y="282643"/>
                </a:moveTo>
                <a:cubicBezTo>
                  <a:pt x="437055" y="221332"/>
                  <a:pt x="874111" y="160022"/>
                  <a:pt x="1471449" y="114477"/>
                </a:cubicBezTo>
                <a:cubicBezTo>
                  <a:pt x="2068787" y="68932"/>
                  <a:pt x="3065518" y="-30916"/>
                  <a:pt x="3584028" y="9374"/>
                </a:cubicBezTo>
                <a:cubicBezTo>
                  <a:pt x="4102538" y="49664"/>
                  <a:pt x="4377559" y="319429"/>
                  <a:pt x="4582511" y="356215"/>
                </a:cubicBezTo>
                <a:cubicBezTo>
                  <a:pt x="4787463" y="393001"/>
                  <a:pt x="4752428" y="251112"/>
                  <a:pt x="4813738" y="230091"/>
                </a:cubicBezTo>
              </a:path>
            </a:pathLst>
          </a:cu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871DD5B-83A0-014A-8341-FC0401CBC61C}"/>
              </a:ext>
            </a:extLst>
          </p:cNvPr>
          <p:cNvSpPr/>
          <p:nvPr/>
        </p:nvSpPr>
        <p:spPr>
          <a:xfrm>
            <a:off x="4524143" y="4172607"/>
            <a:ext cx="1282262" cy="635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0CEE89-3549-D74B-B522-D9FBD0F80706}"/>
              </a:ext>
            </a:extLst>
          </p:cNvPr>
          <p:cNvCxnSpPr/>
          <p:nvPr/>
        </p:nvCxnSpPr>
        <p:spPr>
          <a:xfrm flipV="1">
            <a:off x="6308272" y="3632659"/>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61AEBD0-C347-7B41-A5AF-FD3A4DDE45D2}"/>
              </a:ext>
            </a:extLst>
          </p:cNvPr>
          <p:cNvSpPr txBox="1"/>
          <p:nvPr/>
        </p:nvSpPr>
        <p:spPr>
          <a:xfrm>
            <a:off x="9812153" y="5344323"/>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1" name="Straight Arrow Connector 10">
            <a:extLst>
              <a:ext uri="{FF2B5EF4-FFF2-40B4-BE49-F238E27FC236}">
                <a16:creationId xmlns:a16="http://schemas.microsoft.com/office/drawing/2014/main" id="{9FA6C90E-E89F-6A4E-B95A-2C53026EAA20}"/>
              </a:ext>
            </a:extLst>
          </p:cNvPr>
          <p:cNvCxnSpPr>
            <a:cxnSpLocks/>
          </p:cNvCxnSpPr>
          <p:nvPr/>
        </p:nvCxnSpPr>
        <p:spPr>
          <a:xfrm>
            <a:off x="6308272" y="5261762"/>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CBEA91-136A-874B-A2DE-892100D7C88D}"/>
              </a:ext>
            </a:extLst>
          </p:cNvPr>
          <p:cNvSpPr txBox="1"/>
          <p:nvPr/>
        </p:nvSpPr>
        <p:spPr>
          <a:xfrm>
            <a:off x="5577804" y="291566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
        <p:nvSpPr>
          <p:cNvPr id="14" name="TextBox 13">
            <a:extLst>
              <a:ext uri="{FF2B5EF4-FFF2-40B4-BE49-F238E27FC236}">
                <a16:creationId xmlns:a16="http://schemas.microsoft.com/office/drawing/2014/main" id="{0956B41B-4F21-1D4B-AD69-D65103FB1BD9}"/>
              </a:ext>
            </a:extLst>
          </p:cNvPr>
          <p:cNvSpPr txBox="1"/>
          <p:nvPr/>
        </p:nvSpPr>
        <p:spPr>
          <a:xfrm>
            <a:off x="7038740" y="1189905"/>
            <a:ext cx="4443250" cy="1754326"/>
          </a:xfrm>
          <a:prstGeom prst="rect">
            <a:avLst/>
          </a:prstGeom>
          <a:noFill/>
        </p:spPr>
        <p:txBody>
          <a:bodyPr wrap="square" rtlCol="0">
            <a:spAutoFit/>
          </a:bodyPr>
          <a:lstStyle/>
          <a:p>
            <a:r>
              <a:rPr lang="en-US" b="1" u="sng"/>
              <a:t>Aperture trace</a:t>
            </a:r>
          </a:p>
          <a:p>
            <a:r>
              <a:rPr lang="en-US"/>
              <a:t>The trace of the object on the CCD. Finding the function f</a:t>
            </a:r>
            <a:r>
              <a:rPr lang="en-US" baseline="-25000"/>
              <a:t>ap</a:t>
            </a:r>
            <a:r>
              <a:rPr lang="en-US"/>
              <a:t> such that</a:t>
            </a:r>
          </a:p>
          <a:p>
            <a:pPr algn="ctr"/>
            <a:r>
              <a:rPr lang="en-US"/>
              <a:t>y</a:t>
            </a:r>
            <a:r>
              <a:rPr lang="en-US" baseline="-25000"/>
              <a:t>center </a:t>
            </a:r>
            <a:r>
              <a:rPr lang="en-US"/>
              <a:t>= f</a:t>
            </a:r>
            <a:r>
              <a:rPr lang="en-US" baseline="-25000"/>
              <a:t>ap</a:t>
            </a:r>
            <a:r>
              <a:rPr lang="en-US"/>
              <a:t>(x)</a:t>
            </a:r>
          </a:p>
          <a:p>
            <a:r>
              <a:rPr lang="en-US"/>
              <a:t>Traditionally the task to find this trace is abbreviated as </a:t>
            </a:r>
            <a:r>
              <a:rPr lang="en-US">
                <a:latin typeface="Consolas" panose="020B0609020204030204" pitchFamily="49" charset="0"/>
                <a:cs typeface="Consolas" panose="020B0609020204030204" pitchFamily="49" charset="0"/>
              </a:rPr>
              <a:t>APTRACE</a:t>
            </a:r>
            <a:r>
              <a:rPr lang="en-US"/>
              <a:t>.</a:t>
            </a:r>
          </a:p>
        </p:txBody>
      </p:sp>
    </p:spTree>
    <p:extLst>
      <p:ext uri="{BB962C8B-B14F-4D97-AF65-F5344CB8AC3E}">
        <p14:creationId xmlns:p14="http://schemas.microsoft.com/office/powerpoint/2010/main" val="392604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2CBB05-6C2E-F54C-B628-3F124D7F6C09}"/>
              </a:ext>
            </a:extLst>
          </p:cNvPr>
          <p:cNvSpPr>
            <a:spLocks noGrp="1"/>
          </p:cNvSpPr>
          <p:nvPr>
            <p:ph idx="1"/>
          </p:nvPr>
        </p:nvSpPr>
        <p:spPr/>
        <p:txBody>
          <a:bodyPr/>
          <a:lstStyle/>
          <a:p>
            <a:r>
              <a:rPr lang="en-US"/>
              <a:t>In practice</a:t>
            </a:r>
          </a:p>
          <a:p>
            <a:pPr marL="565200" lvl="1" indent="-457200">
              <a:buFont typeface="+mj-lt"/>
              <a:buAutoNum type="arabicPeriod"/>
            </a:pPr>
            <a:r>
              <a:rPr lang="en-US"/>
              <a:t>Cut out along the spatial direction (y)</a:t>
            </a:r>
          </a:p>
          <a:p>
            <a:pPr marL="288000" lvl="2" indent="0">
              <a:buNone/>
            </a:pPr>
            <a:r>
              <a:rPr lang="en-US"/>
              <a:t>Select a certain x position where object is bright.</a:t>
            </a:r>
          </a:p>
          <a:p>
            <a:pPr marL="565200" lvl="1" indent="-457200">
              <a:buFont typeface="+mj-lt"/>
              <a:buAutoNum type="arabicPeriod"/>
            </a:pPr>
            <a:r>
              <a:rPr lang="en-US"/>
              <a:t>Fit the sky value from the pixels at different spatial positions (y values).</a:t>
            </a:r>
          </a:p>
          <a:p>
            <a:pPr marL="288000" lvl="2" indent="0">
              <a:buNone/>
            </a:pPr>
            <a:r>
              <a:rPr lang="en-US"/>
              <a:t>Historically polynomial or Legendre or Chebyshev functions were used to fit the f</a:t>
            </a:r>
            <a:r>
              <a:rPr lang="en-US" baseline="-25000"/>
              <a:t>sky</a:t>
            </a:r>
            <a:r>
              <a:rPr lang="en-US"/>
              <a:t>(y) function.</a:t>
            </a:r>
          </a:p>
          <a:p>
            <a:pPr marL="565200" lvl="1" indent="-457200">
              <a:buFont typeface="+mj-lt"/>
              <a:buAutoNum type="arabicPeriod"/>
            </a:pPr>
            <a:r>
              <a:rPr lang="en-US"/>
              <a:t>Fit, e.g., a Gaussian, to the object to find y</a:t>
            </a:r>
            <a:r>
              <a:rPr lang="en-US" baseline="-25000"/>
              <a:t>center</a:t>
            </a:r>
            <a:r>
              <a:rPr lang="en-US"/>
              <a:t> at that x.</a:t>
            </a:r>
          </a:p>
          <a:p>
            <a:pPr marL="288000" lvl="2" indent="0">
              <a:buNone/>
            </a:pPr>
            <a:r>
              <a:rPr lang="en-US"/>
              <a:t>Mathematically this fitting is very vulnerable to fall into local minima. Be careful about the initial conditions.</a:t>
            </a:r>
          </a:p>
          <a:p>
            <a:pPr marL="565200" lvl="1" indent="-457200">
              <a:buFont typeface="+mj-lt"/>
              <a:buAutoNum type="arabicPeriod"/>
            </a:pPr>
            <a:r>
              <a:rPr lang="en-US"/>
              <a:t>Do this for many x positions.</a:t>
            </a:r>
          </a:p>
          <a:p>
            <a:pPr marL="565200" lvl="1" indent="-457200">
              <a:buFont typeface="+mj-lt"/>
              <a:buAutoNum type="arabicPeriod"/>
            </a:pPr>
            <a:r>
              <a:rPr lang="en-US"/>
              <a:t>Now you have (x, y</a:t>
            </a:r>
            <a:r>
              <a:rPr lang="en-US" baseline="-25000"/>
              <a:t>center</a:t>
            </a:r>
            <a:r>
              <a:rPr lang="en-US"/>
              <a:t>) data points.</a:t>
            </a:r>
          </a:p>
          <a:p>
            <a:pPr marL="565200" lvl="1" indent="-457200">
              <a:buFont typeface="+mj-lt"/>
              <a:buAutoNum type="arabicPeriod"/>
            </a:pPr>
            <a:r>
              <a:rPr lang="en-US"/>
              <a:t>Fit the f</a:t>
            </a:r>
            <a:r>
              <a:rPr lang="en-US" baseline="-25000"/>
              <a:t>ap</a:t>
            </a:r>
            <a:r>
              <a:rPr lang="en-US"/>
              <a:t>(x | </a:t>
            </a:r>
            <a:r>
              <a:rPr lang="el-GR" b="1"/>
              <a:t>θ</a:t>
            </a:r>
            <a:r>
              <a:rPr lang="en-US"/>
              <a:t>) = y</a:t>
            </a:r>
            <a:r>
              <a:rPr lang="en-US" baseline="-25000"/>
              <a:t>center</a:t>
            </a:r>
            <a:r>
              <a:rPr lang="en-US"/>
              <a:t> to find the parameters </a:t>
            </a:r>
            <a:r>
              <a:rPr lang="el-GR" b="1"/>
              <a:t>θ</a:t>
            </a:r>
            <a:r>
              <a:rPr lang="en-US"/>
              <a:t>.</a:t>
            </a:r>
          </a:p>
          <a:p>
            <a:pPr marL="288000" lvl="2" indent="0">
              <a:buNone/>
            </a:pPr>
            <a:r>
              <a:rPr lang="en-US"/>
              <a:t>Historically this is called the </a:t>
            </a:r>
            <a:r>
              <a:rPr lang="en-US">
                <a:latin typeface="Consolas" panose="020B0609020204030204" pitchFamily="49" charset="0"/>
                <a:cs typeface="Consolas" panose="020B0609020204030204" pitchFamily="49" charset="0"/>
              </a:rPr>
              <a:t>APTRACE</a:t>
            </a:r>
            <a:r>
              <a:rPr lang="en-US"/>
              <a:t>.</a:t>
            </a:r>
          </a:p>
          <a:p>
            <a:pPr marL="288000" lvl="2" indent="0">
              <a:buNone/>
            </a:pPr>
            <a:endParaRPr lang="en-US"/>
          </a:p>
          <a:p>
            <a:pPr marL="288000" lvl="2" indent="0">
              <a:buNone/>
            </a:pPr>
            <a:endParaRPr lang="en-US"/>
          </a:p>
          <a:p>
            <a:pPr marL="565200" lvl="1" indent="-457200">
              <a:buFont typeface="+mj-lt"/>
              <a:buAutoNum type="arabicPeriod"/>
            </a:pPr>
            <a:endParaRPr lang="en-US"/>
          </a:p>
        </p:txBody>
      </p:sp>
      <p:sp>
        <p:nvSpPr>
          <p:cNvPr id="3" name="Title 2">
            <a:extLst>
              <a:ext uri="{FF2B5EF4-FFF2-40B4-BE49-F238E27FC236}">
                <a16:creationId xmlns:a16="http://schemas.microsoft.com/office/drawing/2014/main" id="{18856D95-2F3D-7343-A6A7-6409F82AA991}"/>
              </a:ext>
            </a:extLst>
          </p:cNvPr>
          <p:cNvSpPr>
            <a:spLocks noGrp="1"/>
          </p:cNvSpPr>
          <p:nvPr>
            <p:ph type="title"/>
          </p:nvPr>
        </p:nvSpPr>
        <p:spPr>
          <a:xfrm>
            <a:off x="361009" y="87713"/>
            <a:ext cx="11490564" cy="653025"/>
          </a:xfrm>
        </p:spPr>
        <p:txBody>
          <a:bodyPr>
            <a:normAutofit fontScale="90000"/>
          </a:bodyPr>
          <a:lstStyle/>
          <a:p>
            <a:r>
              <a:rPr lang="en-US"/>
              <a:t>Aperture</a:t>
            </a:r>
          </a:p>
        </p:txBody>
      </p:sp>
      <p:pic>
        <p:nvPicPr>
          <p:cNvPr id="4" name="Picture 3">
            <a:extLst>
              <a:ext uri="{FF2B5EF4-FFF2-40B4-BE49-F238E27FC236}">
                <a16:creationId xmlns:a16="http://schemas.microsoft.com/office/drawing/2014/main" id="{AE47FF50-9B02-3A49-B8A8-1DC21E3D5F8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D09B8471-5A75-B14E-A68B-60CA333C1A28}"/>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1D77252-FA2E-1542-A5EE-77515FE26757}"/>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F01A0B-6AAE-6942-8815-E7B18B28FC0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3" name="Straight Arrow Connector 12">
            <a:extLst>
              <a:ext uri="{FF2B5EF4-FFF2-40B4-BE49-F238E27FC236}">
                <a16:creationId xmlns:a16="http://schemas.microsoft.com/office/drawing/2014/main" id="{5C37E8ED-6559-1047-9C0A-8ABEC2FD7083}"/>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B1DED2-D015-C742-ABF9-A3F0922E8B98}"/>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9775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5D147-97D7-054C-880D-20DFF1FD0AD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BC800069-3A01-BF4F-9B18-FEB93C750CF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77117AB7-EB8D-6745-87F9-454EBC2FE4D2}"/>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7CAA213-F911-FB48-A7F3-90073CAF9113}"/>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37A5C8-DC91-4141-BB69-E01ADD924DF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8" name="Straight Arrow Connector 7">
            <a:extLst>
              <a:ext uri="{FF2B5EF4-FFF2-40B4-BE49-F238E27FC236}">
                <a16:creationId xmlns:a16="http://schemas.microsoft.com/office/drawing/2014/main" id="{E9A96AA9-A52E-6E45-8E14-88FA2F970AF4}"/>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4EA8D-8369-5A40-874E-C8ED54620443}"/>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pic>
        <p:nvPicPr>
          <p:cNvPr id="11" name="Picture 10">
            <a:extLst>
              <a:ext uri="{FF2B5EF4-FFF2-40B4-BE49-F238E27FC236}">
                <a16:creationId xmlns:a16="http://schemas.microsoft.com/office/drawing/2014/main" id="{D3A1987A-E258-F144-A1E1-F797C140CFB5}"/>
              </a:ext>
            </a:extLst>
          </p:cNvPr>
          <p:cNvPicPr>
            <a:picLocks noChangeAspect="1"/>
          </p:cNvPicPr>
          <p:nvPr/>
        </p:nvPicPr>
        <p:blipFill>
          <a:blip r:embed="rId3"/>
          <a:stretch>
            <a:fillRect/>
          </a:stretch>
        </p:blipFill>
        <p:spPr>
          <a:xfrm>
            <a:off x="6142107" y="2602416"/>
            <a:ext cx="5207000" cy="3644900"/>
          </a:xfrm>
          <a:prstGeom prst="rect">
            <a:avLst/>
          </a:prstGeom>
        </p:spPr>
      </p:pic>
      <p:cxnSp>
        <p:nvCxnSpPr>
          <p:cNvPr id="13" name="Straight Arrow Connector 12">
            <a:extLst>
              <a:ext uri="{FF2B5EF4-FFF2-40B4-BE49-F238E27FC236}">
                <a16:creationId xmlns:a16="http://schemas.microsoft.com/office/drawing/2014/main" id="{321621B0-00D1-894C-92E9-A47204360D4C}"/>
              </a:ext>
            </a:extLst>
          </p:cNvPr>
          <p:cNvCxnSpPr/>
          <p:nvPr/>
        </p:nvCxnSpPr>
        <p:spPr>
          <a:xfrm>
            <a:off x="8187558" y="1271752"/>
            <a:ext cx="477188" cy="1244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CCBB503-A38B-2148-9CA9-418DD3BF8236}"/>
              </a:ext>
            </a:extLst>
          </p:cNvPr>
          <p:cNvPicPr>
            <a:picLocks noChangeAspect="1"/>
          </p:cNvPicPr>
          <p:nvPr/>
        </p:nvPicPr>
        <p:blipFill>
          <a:blip r:embed="rId4"/>
          <a:stretch>
            <a:fillRect/>
          </a:stretch>
        </p:blipFill>
        <p:spPr>
          <a:xfrm>
            <a:off x="475001" y="2721419"/>
            <a:ext cx="5553114" cy="3644901"/>
          </a:xfrm>
          <a:prstGeom prst="rect">
            <a:avLst/>
          </a:prstGeom>
        </p:spPr>
      </p:pic>
      <p:sp>
        <p:nvSpPr>
          <p:cNvPr id="15" name="TextBox 14">
            <a:extLst>
              <a:ext uri="{FF2B5EF4-FFF2-40B4-BE49-F238E27FC236}">
                <a16:creationId xmlns:a16="http://schemas.microsoft.com/office/drawing/2014/main" id="{C8CB1651-3C54-8544-AFD8-A9673A0563F2}"/>
              </a:ext>
            </a:extLst>
          </p:cNvPr>
          <p:cNvSpPr txBox="1"/>
          <p:nvPr/>
        </p:nvSpPr>
        <p:spPr>
          <a:xfrm>
            <a:off x="361008" y="1362549"/>
            <a:ext cx="6965199" cy="923330"/>
          </a:xfrm>
          <a:prstGeom prst="rect">
            <a:avLst/>
          </a:prstGeom>
          <a:noFill/>
        </p:spPr>
        <p:txBody>
          <a:bodyPr wrap="square" rtlCol="0">
            <a:spAutoFit/>
          </a:bodyPr>
          <a:lstStyle/>
          <a:p>
            <a:r>
              <a:rPr lang="en-US"/>
              <a:t>Set sky region to be, e.g., </a:t>
            </a:r>
          </a:p>
          <a:p>
            <a:r>
              <a:rPr lang="en-US">
                <a:latin typeface="Consolas" panose="020B0609020204030204" pitchFamily="49" charset="0"/>
                <a:cs typeface="Consolas" panose="020B0609020204030204" pitchFamily="49" charset="0"/>
              </a:rPr>
              <a:t>(ycenter – 20, ycenter – 10) </a:t>
            </a:r>
          </a:p>
          <a:p>
            <a:r>
              <a:rPr lang="en-US">
                <a:latin typeface="Consolas" panose="020B0609020204030204" pitchFamily="49" charset="0"/>
                <a:cs typeface="Consolas" panose="020B0609020204030204" pitchFamily="49" charset="0"/>
              </a:rPr>
              <a:t>&amp; (ycenter + 10, ycenter + 20)</a:t>
            </a:r>
          </a:p>
        </p:txBody>
      </p:sp>
      <p:cxnSp>
        <p:nvCxnSpPr>
          <p:cNvPr id="17" name="Straight Arrow Connector 16">
            <a:extLst>
              <a:ext uri="{FF2B5EF4-FFF2-40B4-BE49-F238E27FC236}">
                <a16:creationId xmlns:a16="http://schemas.microsoft.com/office/drawing/2014/main" id="{38C1EAE5-29BF-5646-83E1-1BD12FA24283}"/>
              </a:ext>
            </a:extLst>
          </p:cNvPr>
          <p:cNvCxnSpPr>
            <a:cxnSpLocks/>
            <a:stCxn id="15" idx="2"/>
          </p:cNvCxnSpPr>
          <p:nvPr/>
        </p:nvCxnSpPr>
        <p:spPr>
          <a:xfrm flipH="1">
            <a:off x="3373824" y="2285879"/>
            <a:ext cx="469784" cy="709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5054D6-CEFA-1146-918F-44DD2853477E}"/>
              </a:ext>
            </a:extLst>
          </p:cNvPr>
          <p:cNvCxnSpPr>
            <a:stCxn id="15" idx="2"/>
          </p:cNvCxnSpPr>
          <p:nvPr/>
        </p:nvCxnSpPr>
        <p:spPr>
          <a:xfrm>
            <a:off x="3843608" y="2285879"/>
            <a:ext cx="907068" cy="699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04013F3-FE4C-2547-912A-7FB556D2C3F8}"/>
              </a:ext>
            </a:extLst>
          </p:cNvPr>
          <p:cNvSpPr/>
          <p:nvPr/>
        </p:nvSpPr>
        <p:spPr>
          <a:xfrm>
            <a:off x="1145628" y="3595612"/>
            <a:ext cx="2091558" cy="1200329"/>
          </a:xfrm>
          <a:prstGeom prst="rect">
            <a:avLst/>
          </a:prstGeom>
        </p:spPr>
        <p:txBody>
          <a:bodyPr wrap="square">
            <a:spAutoFit/>
          </a:bodyPr>
          <a:lstStyle/>
          <a:p>
            <a:r>
              <a:rPr lang="en-US">
                <a:cs typeface="Consolas" panose="020B0609020204030204" pitchFamily="49" charset="0"/>
              </a:rPr>
              <a:t>and fit the values with Chebyshev order 3 (with sigma clipping)</a:t>
            </a:r>
            <a:r>
              <a:rPr lang="en-US">
                <a:latin typeface="Consolas" panose="020B0609020204030204" pitchFamily="49" charset="0"/>
                <a:cs typeface="Consolas" panose="020B0609020204030204" pitchFamily="49" charset="0"/>
              </a:rPr>
              <a:t> </a:t>
            </a:r>
          </a:p>
        </p:txBody>
      </p:sp>
      <p:cxnSp>
        <p:nvCxnSpPr>
          <p:cNvPr id="24" name="Straight Arrow Connector 23">
            <a:extLst>
              <a:ext uri="{FF2B5EF4-FFF2-40B4-BE49-F238E27FC236}">
                <a16:creationId xmlns:a16="http://schemas.microsoft.com/office/drawing/2014/main" id="{391ACB91-BF3F-4646-A939-1B3BD081E416}"/>
              </a:ext>
            </a:extLst>
          </p:cNvPr>
          <p:cNvCxnSpPr>
            <a:cxnSpLocks/>
          </p:cNvCxnSpPr>
          <p:nvPr/>
        </p:nvCxnSpPr>
        <p:spPr>
          <a:xfrm>
            <a:off x="2191407" y="4785882"/>
            <a:ext cx="1855076" cy="884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E92623D-C0F7-2248-A52E-5C9E2603840B}"/>
              </a:ext>
            </a:extLst>
          </p:cNvPr>
          <p:cNvSpPr txBox="1"/>
          <p:nvPr/>
        </p:nvSpPr>
        <p:spPr>
          <a:xfrm>
            <a:off x="5796744" y="2160246"/>
            <a:ext cx="2480438" cy="369332"/>
          </a:xfrm>
          <a:prstGeom prst="rect">
            <a:avLst/>
          </a:prstGeom>
          <a:noFill/>
        </p:spPr>
        <p:txBody>
          <a:bodyPr wrap="square" rtlCol="0">
            <a:spAutoFit/>
          </a:bodyPr>
          <a:lstStyle/>
          <a:p>
            <a:r>
              <a:rPr lang="en-US"/>
              <a:t>Initial position setting</a:t>
            </a:r>
          </a:p>
        </p:txBody>
      </p:sp>
      <p:cxnSp>
        <p:nvCxnSpPr>
          <p:cNvPr id="27" name="Straight Arrow Connector 26">
            <a:extLst>
              <a:ext uri="{FF2B5EF4-FFF2-40B4-BE49-F238E27FC236}">
                <a16:creationId xmlns:a16="http://schemas.microsoft.com/office/drawing/2014/main" id="{9C2C6CB6-9903-FC42-8A77-9447DE7EE682}"/>
              </a:ext>
            </a:extLst>
          </p:cNvPr>
          <p:cNvCxnSpPr>
            <a:cxnSpLocks/>
            <a:stCxn id="26" idx="1"/>
          </p:cNvCxnSpPr>
          <p:nvPr/>
        </p:nvCxnSpPr>
        <p:spPr>
          <a:xfrm flipH="1" flipV="1">
            <a:off x="4275076" y="1667421"/>
            <a:ext cx="1521668" cy="677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4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7755E7-84A3-8E44-8D89-3E23AFF5C87C}"/>
              </a:ext>
            </a:extLst>
          </p:cNvPr>
          <p:cNvPicPr>
            <a:picLocks noChangeAspect="1"/>
          </p:cNvPicPr>
          <p:nvPr/>
        </p:nvPicPr>
        <p:blipFill>
          <a:blip r:embed="rId2"/>
          <a:stretch>
            <a:fillRect/>
          </a:stretch>
        </p:blipFill>
        <p:spPr>
          <a:xfrm>
            <a:off x="0" y="431164"/>
            <a:ext cx="6986475" cy="6002620"/>
          </a:xfrm>
          <a:prstGeom prst="rect">
            <a:avLst/>
          </a:prstGeom>
        </p:spPr>
      </p:pic>
      <p:sp>
        <p:nvSpPr>
          <p:cNvPr id="5" name="TextBox 4">
            <a:extLst>
              <a:ext uri="{FF2B5EF4-FFF2-40B4-BE49-F238E27FC236}">
                <a16:creationId xmlns:a16="http://schemas.microsoft.com/office/drawing/2014/main" id="{58E07CBE-91E5-A84A-8D0C-221B49D9227E}"/>
              </a:ext>
            </a:extLst>
          </p:cNvPr>
          <p:cNvSpPr txBox="1"/>
          <p:nvPr/>
        </p:nvSpPr>
        <p:spPr>
          <a:xfrm>
            <a:off x="6986475" y="241738"/>
            <a:ext cx="4616946" cy="2308324"/>
          </a:xfrm>
          <a:prstGeom prst="rect">
            <a:avLst/>
          </a:prstGeom>
          <a:noFill/>
        </p:spPr>
        <p:txBody>
          <a:bodyPr wrap="square" rtlCol="0">
            <a:spAutoFit/>
          </a:bodyPr>
          <a:lstStyle/>
          <a:p>
            <a:r>
              <a:rPr lang="en-US"/>
              <a:t>Find APTRACE.</a:t>
            </a:r>
          </a:p>
          <a:p>
            <a:endParaRPr lang="en-US"/>
          </a:p>
          <a:p>
            <a:r>
              <a:rPr lang="en-US"/>
              <a:t>At each x-position, sky value is suitably subtracted. Thus, we put aperture to each x-position and sum the flux (already sky subtracted pixel values).</a:t>
            </a:r>
          </a:p>
          <a:p>
            <a:r>
              <a:rPr lang="en-US"/>
              <a:t>For each x-position, we know the wavelength, so we get </a:t>
            </a:r>
            <a:r>
              <a:rPr lang="en-US" b="1">
                <a:solidFill>
                  <a:srgbClr val="FF0000"/>
                </a:solidFill>
              </a:rPr>
              <a:t>instrumental SED</a:t>
            </a:r>
            <a:r>
              <a:rPr lang="en-US"/>
              <a:t>:</a:t>
            </a:r>
          </a:p>
        </p:txBody>
      </p:sp>
      <p:cxnSp>
        <p:nvCxnSpPr>
          <p:cNvPr id="7" name="Straight Arrow Connector 6">
            <a:extLst>
              <a:ext uri="{FF2B5EF4-FFF2-40B4-BE49-F238E27FC236}">
                <a16:creationId xmlns:a16="http://schemas.microsoft.com/office/drawing/2014/main" id="{D9CF5817-1F06-E342-BA15-D14A2074BDC8}"/>
              </a:ext>
            </a:extLst>
          </p:cNvPr>
          <p:cNvCxnSpPr/>
          <p:nvPr/>
        </p:nvCxnSpPr>
        <p:spPr>
          <a:xfrm flipH="1">
            <a:off x="6253655" y="431164"/>
            <a:ext cx="732820" cy="262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DD96B9A-1E7F-2849-AC79-A44191CADF06}"/>
              </a:ext>
            </a:extLst>
          </p:cNvPr>
          <p:cNvPicPr>
            <a:picLocks noChangeAspect="1"/>
          </p:cNvPicPr>
          <p:nvPr/>
        </p:nvPicPr>
        <p:blipFill>
          <a:blip r:embed="rId3"/>
          <a:stretch>
            <a:fillRect/>
          </a:stretch>
        </p:blipFill>
        <p:spPr>
          <a:xfrm>
            <a:off x="6946900" y="2903184"/>
            <a:ext cx="5245100" cy="3530600"/>
          </a:xfrm>
          <a:prstGeom prst="rect">
            <a:avLst/>
          </a:prstGeom>
        </p:spPr>
      </p:pic>
      <p:cxnSp>
        <p:nvCxnSpPr>
          <p:cNvPr id="10" name="Straight Arrow Connector 9">
            <a:extLst>
              <a:ext uri="{FF2B5EF4-FFF2-40B4-BE49-F238E27FC236}">
                <a16:creationId xmlns:a16="http://schemas.microsoft.com/office/drawing/2014/main" id="{FE566990-A4B6-534F-A80A-20311DAA6ADA}"/>
              </a:ext>
            </a:extLst>
          </p:cNvPr>
          <p:cNvCxnSpPr>
            <a:endCxn id="8" idx="0"/>
          </p:cNvCxnSpPr>
          <p:nvPr/>
        </p:nvCxnSpPr>
        <p:spPr>
          <a:xfrm flipH="1">
            <a:off x="9569450" y="2550062"/>
            <a:ext cx="37005" cy="353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D6C630-33AC-C44D-85E8-D2BCADC2D1A3}"/>
              </a:ext>
            </a:extLst>
          </p:cNvPr>
          <p:cNvSpPr txBox="1"/>
          <p:nvPr/>
        </p:nvSpPr>
        <p:spPr>
          <a:xfrm>
            <a:off x="8513379" y="3731172"/>
            <a:ext cx="2228193" cy="369332"/>
          </a:xfrm>
          <a:prstGeom prst="rect">
            <a:avLst/>
          </a:prstGeom>
          <a:noFill/>
        </p:spPr>
        <p:txBody>
          <a:bodyPr wrap="square" rtlCol="0">
            <a:spAutoFit/>
          </a:bodyPr>
          <a:lstStyle/>
          <a:p>
            <a:r>
              <a:rPr lang="en-US"/>
              <a:t>ADU/</a:t>
            </a:r>
            <a:r>
              <a:rPr lang="en-US">
                <a:solidFill>
                  <a:srgbClr val="FF0000"/>
                </a:solidFill>
              </a:rPr>
              <a:t>s</a:t>
            </a:r>
            <a:r>
              <a:rPr lang="en-US"/>
              <a:t>/pix (pix = </a:t>
            </a:r>
            <a:r>
              <a:rPr lang="el-GR"/>
              <a:t>Δλ)</a:t>
            </a:r>
            <a:endParaRPr lang="en-US"/>
          </a:p>
        </p:txBody>
      </p:sp>
    </p:spTree>
    <p:extLst>
      <p:ext uri="{BB962C8B-B14F-4D97-AF65-F5344CB8AC3E}">
        <p14:creationId xmlns:p14="http://schemas.microsoft.com/office/powerpoint/2010/main" val="383007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E1EA6DC-AF66-4B40-86FF-BC5046628B24}"/>
                  </a:ext>
                </a:extLst>
              </p:cNvPr>
              <p:cNvSpPr>
                <a:spLocks noGrp="1"/>
              </p:cNvSpPr>
              <p:nvPr>
                <p:ph idx="1"/>
              </p:nvPr>
            </p:nvSpPr>
            <p:spPr/>
            <p:txBody>
              <a:bodyPr/>
              <a:lstStyle/>
              <a:p>
                <a:r>
                  <a:rPr lang="en-US"/>
                  <a:t>The instrumental flux is not the realistic flux, because SED of the flat was not flat.</a:t>
                </a:r>
              </a:p>
              <a:p>
                <a:r>
                  <a:rPr lang="en-US"/>
                  <a:t>For example, the flux at longer/shorter wavelength is exaggerated by dividing with flat.</a:t>
                </a:r>
              </a:p>
              <a:p>
                <a:r>
                  <a:rPr lang="en-US"/>
                  <a:t>We need the spectrum of spectroscopic standard star, so that we can find</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m:rPr>
                          <m:sty m:val="p"/>
                        </m:rPr>
                        <a:rPr lang="en-US" i="0" baseline="-25000">
                          <a:latin typeface="Cambria Math" panose="02040503050406030204" pitchFamily="18" charset="0"/>
                        </a:rPr>
                        <m:t>fc</m:t>
                      </m:r>
                      <m:r>
                        <a:rPr lang="en-US" i="1">
                          <a:latin typeface="Cambria Math" panose="02040503050406030204" pitchFamily="18" charset="0"/>
                        </a:rPr>
                        <m:t>(</m:t>
                      </m:r>
                      <m:r>
                        <a:rPr lang="en-US" i="1">
                          <a:latin typeface="Cambria Math" panose="02040503050406030204" pitchFamily="18" charset="0"/>
                        </a:rPr>
                        <m:t>𝐼</m:t>
                      </m:r>
                      <m:r>
                        <m:rPr>
                          <m:sty m:val="p"/>
                        </m:rPr>
                        <a:rPr lang="en-US" i="0" baseline="-25000">
                          <a:latin typeface="Cambria Math" panose="02040503050406030204" pitchFamily="18" charset="0"/>
                        </a:rPr>
                        <m:t>ins</m:t>
                      </m:r>
                      <m:r>
                        <m:rPr>
                          <m:sty m:val="p"/>
                        </m:rPr>
                        <a:rPr lang="en-US" b="0" i="0" baseline="-25000">
                          <a:latin typeface="Cambria Math" panose="02040503050406030204" pitchFamily="18" charset="0"/>
                        </a:rPr>
                        <m:t>t</m:t>
                      </m:r>
                      <m:r>
                        <a:rPr lang="en-US" i="1">
                          <a:latin typeface="Cambria Math" panose="02040503050406030204" pitchFamily="18" charset="0"/>
                        </a:rPr>
                        <m:t> </m:t>
                      </m:r>
                      <m:r>
                        <a:rPr lang="en-US" b="0" i="1">
                          <a:latin typeface="Cambria Math" panose="02040503050406030204" pitchFamily="18" charset="0"/>
                        </a:rPr>
                        <m:t>,</m:t>
                      </m:r>
                      <m:r>
                        <a:rPr lang="en-US" i="1">
                          <a:latin typeface="Cambria Math" panose="02040503050406030204" pitchFamily="18" charset="0"/>
                        </a:rPr>
                        <m:t> </m:t>
                      </m:r>
                      <m:r>
                        <a:rPr lang="el-GR" i="1">
                          <a:latin typeface="Cambria Math" panose="02040503050406030204" pitchFamily="18" charset="0"/>
                        </a:rPr>
                        <m:t>𝜆</m:t>
                      </m:r>
                      <m:r>
                        <a:rPr lang="en-US" i="1">
                          <a:latin typeface="Cambria Math" panose="02040503050406030204" pitchFamily="18" charset="0"/>
                        </a:rPr>
                        <m:t>) = </m:t>
                      </m:r>
                      <m:r>
                        <a:rPr lang="en-US" i="1">
                          <a:latin typeface="Cambria Math" panose="02040503050406030204" pitchFamily="18" charset="0"/>
                        </a:rPr>
                        <m:t>𝐼</m:t>
                      </m:r>
                      <m:r>
                        <a:rPr lang="en-US" i="1">
                          <a:latin typeface="Cambria Math" panose="02040503050406030204" pitchFamily="18" charset="0"/>
                        </a:rPr>
                        <m:t> </m:t>
                      </m:r>
                      <m:r>
                        <a:rPr lang="en-US" i="0">
                          <a:latin typeface="Cambria Math" panose="02040503050406030204" pitchFamily="18" charset="0"/>
                        </a:rPr>
                        <m:t>[</m:t>
                      </m:r>
                      <m:r>
                        <m:rPr>
                          <m:sty m:val="p"/>
                        </m:rPr>
                        <a:rPr lang="en-US" b="0" i="0">
                          <a:latin typeface="Cambria Math" panose="02040503050406030204" pitchFamily="18" charset="0"/>
                        </a:rPr>
                        <m:t>J</m:t>
                      </m:r>
                      <m:r>
                        <a:rPr lang="en-US" b="0" i="0">
                          <a:latin typeface="Cambria Math" panose="02040503050406030204" pitchFamily="18" charset="0"/>
                        </a:rPr>
                        <m:t>/</m:t>
                      </m:r>
                      <m:r>
                        <m:rPr>
                          <m:sty m:val="p"/>
                        </m:rPr>
                        <a:rPr lang="en-US" b="0" i="0">
                          <a:latin typeface="Cambria Math" panose="02040503050406030204" pitchFamily="18" charset="0"/>
                        </a:rPr>
                        <m:t>s</m:t>
                      </m:r>
                      <m:r>
                        <a:rPr lang="en-US" i="0">
                          <a:latin typeface="Cambria Math" panose="02040503050406030204" pitchFamily="18" charset="0"/>
                        </a:rPr>
                        <m:t>/</m:t>
                      </m:r>
                      <m:sSup>
                        <m:sSupPr>
                          <m:ctrlPr>
                            <a:rPr lang="en-US" b="0" i="1">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r>
                        <a:rPr lang="en-US" i="0">
                          <a:latin typeface="Cambria Math" panose="02040503050406030204" pitchFamily="18" charset="0"/>
                        </a:rPr>
                        <m:t>/</m:t>
                      </m:r>
                      <m:r>
                        <m:rPr>
                          <m:sty m:val="p"/>
                        </m:rPr>
                        <a:rPr lang="el-GR" i="0">
                          <a:latin typeface="Cambria Math" panose="02040503050406030204" pitchFamily="18" charset="0"/>
                        </a:rPr>
                        <m:t>μ</m:t>
                      </m:r>
                      <m:r>
                        <m:rPr>
                          <m:sty m:val="p"/>
                        </m:rPr>
                        <a:rPr lang="en-US" i="0">
                          <a:latin typeface="Cambria Math" panose="02040503050406030204" pitchFamily="18" charset="0"/>
                        </a:rPr>
                        <m:t>m</m:t>
                      </m:r>
                      <m:r>
                        <a:rPr lang="en-US" i="0">
                          <a:latin typeface="Cambria Math" panose="02040503050406030204" pitchFamily="18" charset="0"/>
                        </a:rPr>
                        <m:t>]</m:t>
                      </m:r>
                    </m:oMath>
                  </m:oMathPara>
                </a14:m>
                <a:endParaRPr lang="en-US"/>
              </a:p>
            </p:txBody>
          </p:sp>
        </mc:Choice>
        <mc:Fallback xmlns="">
          <p:sp>
            <p:nvSpPr>
              <p:cNvPr id="2" name="Content Placeholder 1">
                <a:extLst>
                  <a:ext uri="{FF2B5EF4-FFF2-40B4-BE49-F238E27FC236}">
                    <a16:creationId xmlns:a16="http://schemas.microsoft.com/office/drawing/2014/main" id="{3E1EA6DC-AF66-4B40-86FF-BC5046628B24}"/>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0CEEBD1-86F0-F14D-B6B5-23F837FD3E99}"/>
              </a:ext>
            </a:extLst>
          </p:cNvPr>
          <p:cNvSpPr>
            <a:spLocks noGrp="1"/>
          </p:cNvSpPr>
          <p:nvPr>
            <p:ph type="title"/>
          </p:nvPr>
        </p:nvSpPr>
        <p:spPr>
          <a:xfrm>
            <a:off x="361008" y="104652"/>
            <a:ext cx="11490564" cy="653025"/>
          </a:xfrm>
        </p:spPr>
        <p:txBody>
          <a:bodyPr>
            <a:normAutofit fontScale="90000"/>
          </a:bodyPr>
          <a:lstStyle/>
          <a:p>
            <a:r>
              <a:rPr lang="en-US"/>
              <a:t>Flux</a:t>
            </a:r>
          </a:p>
        </p:txBody>
      </p:sp>
      <p:pic>
        <p:nvPicPr>
          <p:cNvPr id="4" name="Picture 3">
            <a:extLst>
              <a:ext uri="{FF2B5EF4-FFF2-40B4-BE49-F238E27FC236}">
                <a16:creationId xmlns:a16="http://schemas.microsoft.com/office/drawing/2014/main" id="{8368E18E-B352-FA4E-B77E-91B58F763631}"/>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5" name="Straight Connector 4">
            <a:extLst>
              <a:ext uri="{FF2B5EF4-FFF2-40B4-BE49-F238E27FC236}">
                <a16:creationId xmlns:a16="http://schemas.microsoft.com/office/drawing/2014/main" id="{42BA2775-729F-2D4C-9140-B63EDD36F620}"/>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99A571-267A-9644-9F92-65D26D2A917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7" name="TextBox 6">
            <a:extLst>
              <a:ext uri="{FF2B5EF4-FFF2-40B4-BE49-F238E27FC236}">
                <a16:creationId xmlns:a16="http://schemas.microsoft.com/office/drawing/2014/main" id="{DC8B2FBB-DE77-FA4C-AB1F-57476703E820}"/>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
        <p:nvSpPr>
          <p:cNvPr id="8" name="TextBox 7">
            <a:extLst>
              <a:ext uri="{FF2B5EF4-FFF2-40B4-BE49-F238E27FC236}">
                <a16:creationId xmlns:a16="http://schemas.microsoft.com/office/drawing/2014/main" id="{7F69B918-3225-C446-8B16-619FA5936A94}"/>
              </a:ext>
            </a:extLst>
          </p:cNvPr>
          <p:cNvSpPr txBox="1"/>
          <p:nvPr/>
        </p:nvSpPr>
        <p:spPr>
          <a:xfrm>
            <a:off x="1650123" y="2379616"/>
            <a:ext cx="2469931" cy="369332"/>
          </a:xfrm>
          <a:prstGeom prst="rect">
            <a:avLst/>
          </a:prstGeom>
          <a:noFill/>
        </p:spPr>
        <p:txBody>
          <a:bodyPr wrap="square" rtlCol="0">
            <a:spAutoFit/>
          </a:bodyPr>
          <a:lstStyle/>
          <a:p>
            <a:r>
              <a:rPr lang="en-US" b="1" u="sng"/>
              <a:t>Flux calibration:</a:t>
            </a:r>
          </a:p>
        </p:txBody>
      </p:sp>
    </p:spTree>
    <p:extLst>
      <p:ext uri="{BB962C8B-B14F-4D97-AF65-F5344CB8AC3E}">
        <p14:creationId xmlns:p14="http://schemas.microsoft.com/office/powerpoint/2010/main" val="342435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59CB0ED-4EB3-A242-80CC-B0869B4152C1}"/>
                  </a:ext>
                </a:extLst>
              </p:cNvPr>
              <p:cNvSpPr>
                <a:spLocks noGrp="1"/>
              </p:cNvSpPr>
              <p:nvPr>
                <p:ph idx="1"/>
              </p:nvPr>
            </p:nvSpPr>
            <p:spPr/>
            <p:txBody>
              <a:bodyPr/>
              <a:lstStyle/>
              <a:p>
                <a:r>
                  <a:rPr lang="en-US"/>
                  <a:t>In relative spectroscopy, you are not intended to get the flux in physical unit (J/s/m</a:t>
                </a:r>
                <a:r>
                  <a:rPr lang="en-US" baseline="30000"/>
                  <a:t>2</a:t>
                </a:r>
                <a:r>
                  <a:rPr lang="en-US"/>
                  <a:t>/µm).</a:t>
                </a:r>
              </a:p>
              <a:p>
                <a:r>
                  <a:rPr lang="en-US"/>
                  <a:t>Rather, you want to just see the color or spectral slope/feature.</a:t>
                </a:r>
              </a:p>
              <a:p>
                <a:pPr lvl="1"/>
                <a:r>
                  <a:rPr lang="en-US"/>
                  <a:t>Note: e.g.,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 </m:t>
                    </m:r>
                    <m:r>
                      <a:rPr lang="en-US" i="1">
                        <a:latin typeface="Cambria Math" panose="02040503050406030204" pitchFamily="18" charset="0"/>
                      </a:rPr>
                      <m:t>𝑟</m:t>
                    </m:r>
                    <m:r>
                      <a:rPr lang="en-US" i="1">
                        <a:latin typeface="Cambria Math" panose="02040503050406030204" pitchFamily="18" charset="0"/>
                      </a:rPr>
                      <m:t> = −2.5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b="0" i="1">
                                <a:latin typeface="Cambria Math" panose="02040503050406030204" pitchFamily="18" charset="0"/>
                              </a:rPr>
                            </m:ctrlPr>
                          </m:fPr>
                          <m:num>
                            <m:r>
                              <a:rPr lang="en-US" b="0" i="1">
                                <a:latin typeface="Cambria Math" panose="02040503050406030204" pitchFamily="18" charset="0"/>
                              </a:rPr>
                              <m:t>𝐼</m:t>
                            </m:r>
                            <m:d>
                              <m:dPr>
                                <m:ctrlPr>
                                  <a:rPr lang="en-US" b="0" i="1">
                                    <a:latin typeface="Cambria Math" panose="02040503050406030204" pitchFamily="18" charset="0"/>
                                  </a:rPr>
                                </m:ctrlPr>
                              </m:dPr>
                              <m:e>
                                <m:r>
                                  <a:rPr lang="el-GR" b="0" i="1">
                                    <a:latin typeface="Cambria Math" panose="02040503050406030204" pitchFamily="18" charset="0"/>
                                  </a:rPr>
                                  <m:t>𝜆</m:t>
                                </m:r>
                                <m:r>
                                  <a:rPr lang="el-GR" b="0" i="1">
                                    <a:latin typeface="Cambria Math" panose="02040503050406030204" pitchFamily="18" charset="0"/>
                                  </a:rPr>
                                  <m:t>=</m:t>
                                </m:r>
                                <m:sSub>
                                  <m:sSubPr>
                                    <m:ctrlPr>
                                      <a:rPr lang="el-GR"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𝑔</m:t>
                                    </m:r>
                                  </m:sub>
                                </m:sSub>
                              </m:e>
                            </m:d>
                          </m:num>
                          <m:den>
                            <m:r>
                              <a:rPr lang="en-US" b="0" i="1">
                                <a:latin typeface="Cambria Math" panose="02040503050406030204" pitchFamily="18" charset="0"/>
                              </a:rPr>
                              <m:t>𝐼</m:t>
                            </m:r>
                            <m:d>
                              <m:dPr>
                                <m:ctrlPr>
                                  <a:rPr lang="en-US" i="1">
                                    <a:latin typeface="Cambria Math" panose="02040503050406030204" pitchFamily="18" charset="0"/>
                                  </a:rPr>
                                </m:ctrlPr>
                              </m:dPr>
                              <m:e>
                                <m:r>
                                  <a:rPr lang="el-GR" i="1">
                                    <a:latin typeface="Cambria Math" panose="02040503050406030204" pitchFamily="18" charset="0"/>
                                  </a:rPr>
                                  <m:t>𝜆</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𝑟</m:t>
                                    </m:r>
                                  </m:sub>
                                </m:sSub>
                              </m:e>
                            </m:d>
                          </m:den>
                        </m:f>
                      </m:e>
                    </m:func>
                    <m:r>
                      <a:rPr lang="en-US" b="0" i="1">
                        <a:latin typeface="Cambria Math" panose="02040503050406030204" pitchFamily="18" charset="0"/>
                      </a:rPr>
                      <m:t> </m:t>
                    </m:r>
                  </m:oMath>
                </a14:m>
                <a:endParaRPr lang="en-US"/>
              </a:p>
              <a:p>
                <a:endParaRPr lang="en-US"/>
              </a:p>
              <a:p>
                <a:r>
                  <a:rPr lang="en-US"/>
                  <a:t>Very common in asteroids/comets.</a:t>
                </a:r>
              </a:p>
              <a:p>
                <a:pPr marL="673200" lvl="1" indent="-457200">
                  <a:buFont typeface="+mj-lt"/>
                  <a:buAutoNum type="arabicPeriod"/>
                </a:pPr>
                <a:r>
                  <a:rPr lang="en-US"/>
                  <a:t>You get the I</a:t>
                </a:r>
                <a:r>
                  <a:rPr lang="en-US" baseline="-25000"/>
                  <a:t>inst</a:t>
                </a:r>
                <a:r>
                  <a:rPr lang="en-US"/>
                  <a:t> for the object.</a:t>
                </a:r>
              </a:p>
              <a:p>
                <a:pPr marL="673200" lvl="1" indent="-457200">
                  <a:buFont typeface="+mj-lt"/>
                  <a:buAutoNum type="arabicPeriod"/>
                </a:pPr>
                <a:r>
                  <a:rPr lang="en-US"/>
                  <a:t>Same for sun-like star (solar analog).</a:t>
                </a:r>
              </a:p>
              <a:p>
                <a:pPr marL="673200" lvl="1" indent="-457200">
                  <a:buFont typeface="+mj-lt"/>
                  <a:buAutoNum type="arabicPeriod"/>
                </a:pPr>
                <a:r>
                  <a:rPr lang="en-US"/>
                  <a:t>Divide them: </a:t>
                </a:r>
                <a14:m>
                  <m:oMath xmlns:m="http://schemas.openxmlformats.org/officeDocument/2006/math">
                    <m:r>
                      <a:rPr lang="en-US" b="0" i="1">
                        <a:latin typeface="Cambria Math" panose="02040503050406030204" pitchFamily="18" charset="0"/>
                      </a:rPr>
                      <m:t>𝑟</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asteroid</m:t>
                            </m:r>
                          </m:sub>
                        </m:sSub>
                        <m:d>
                          <m:dPr>
                            <m:ctrlPr>
                              <a:rPr lang="en-US" i="1">
                                <a:latin typeface="Cambria Math" panose="02040503050406030204" pitchFamily="18" charset="0"/>
                              </a:rPr>
                            </m:ctrlPr>
                          </m:dPr>
                          <m:e>
                            <m:r>
                              <a:rPr lang="el-GR" i="1">
                                <a:latin typeface="Cambria Math" panose="02040503050406030204" pitchFamily="18" charset="0"/>
                              </a:rPr>
                              <m:t>𝜆</m:t>
                            </m:r>
                          </m:e>
                        </m:d>
                      </m:num>
                      <m:den>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solar</m:t>
                            </m:r>
                            <m:r>
                              <a:rPr lang="en-US" b="0" i="0">
                                <a:latin typeface="Cambria Math" panose="02040503050406030204" pitchFamily="18" charset="0"/>
                              </a:rPr>
                              <m:t>−</m:t>
                            </m:r>
                            <m:r>
                              <m:rPr>
                                <m:sty m:val="p"/>
                              </m:rPr>
                              <a:rPr lang="en-US" b="0" i="0">
                                <a:latin typeface="Cambria Math" panose="02040503050406030204" pitchFamily="18" charset="0"/>
                              </a:rPr>
                              <m:t>analog</m:t>
                            </m:r>
                          </m:sub>
                        </m:sSub>
                        <m:d>
                          <m:dPr>
                            <m:ctrlPr>
                              <a:rPr lang="en-US" i="1">
                                <a:latin typeface="Cambria Math" panose="02040503050406030204" pitchFamily="18" charset="0"/>
                              </a:rPr>
                            </m:ctrlPr>
                          </m:dPr>
                          <m:e>
                            <m:r>
                              <a:rPr lang="el-GR" b="0" i="1">
                                <a:latin typeface="Cambria Math" panose="02040503050406030204" pitchFamily="18" charset="0"/>
                              </a:rPr>
                              <m:t>𝜆</m:t>
                            </m:r>
                          </m:e>
                        </m:d>
                      </m:den>
                    </m:f>
                  </m:oMath>
                </a14:m>
                <a:endParaRPr lang="en-US"/>
              </a:p>
              <a:p>
                <a:pPr marL="673200" lvl="1" indent="-457200">
                  <a:buFont typeface="+mj-lt"/>
                  <a:buAutoNum type="arabicPeriod"/>
                </a:pPr>
                <a:r>
                  <a:rPr lang="en-US"/>
                  <a:t>Normalize: </a:t>
                </a:r>
                <a14:m>
                  <m:oMath xmlns:m="http://schemas.openxmlformats.org/officeDocument/2006/math">
                    <m:r>
                      <m:rPr>
                        <m:sty m:val="p"/>
                      </m:rPr>
                      <a:rPr lang="en-US" i="0">
                        <a:latin typeface="Cambria Math" panose="02040503050406030204" pitchFamily="18" charset="0"/>
                      </a:rPr>
                      <m:t>r</m:t>
                    </m:r>
                    <m:r>
                      <m:rPr>
                        <m:sty m:val="p"/>
                      </m:rPr>
                      <a:rPr lang="en-US" b="0" i="0">
                        <a:latin typeface="Cambria Math" panose="02040503050406030204" pitchFamily="18" charset="0"/>
                      </a:rPr>
                      <m:t>efl</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e>
                        </m:d>
                      </m:num>
                      <m:den>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r>
                              <a:rPr lang="en-US" b="0" i="1">
                                <a:latin typeface="Cambria Math" panose="02040503050406030204" pitchFamily="18" charset="0"/>
                              </a:rPr>
                              <m:t>=550</m:t>
                            </m:r>
                            <m:r>
                              <m:rPr>
                                <m:sty m:val="p"/>
                              </m:rPr>
                              <a:rPr lang="en-US" b="0" i="0">
                                <a:latin typeface="Cambria Math" panose="02040503050406030204" pitchFamily="18" charset="0"/>
                              </a:rPr>
                              <m:t>nm</m:t>
                            </m:r>
                          </m:e>
                        </m:d>
                      </m:den>
                    </m:f>
                  </m:oMath>
                </a14:m>
                <a:endParaRPr lang="en-US"/>
              </a:p>
              <a:p>
                <a:pPr marL="673200" lvl="1" indent="-457200">
                  <a:buFont typeface="+mj-lt"/>
                  <a:buAutoNum type="arabicPeriod"/>
                </a:pPr>
                <a:endParaRPr lang="en-US"/>
              </a:p>
              <a:p>
                <a:pPr lvl="1"/>
                <a:endParaRPr lang="en-US"/>
              </a:p>
            </p:txBody>
          </p:sp>
        </mc:Choice>
        <mc:Fallback xmlns="">
          <p:sp>
            <p:nvSpPr>
              <p:cNvPr id="2" name="Content Placeholder 1">
                <a:extLst>
                  <a:ext uri="{FF2B5EF4-FFF2-40B4-BE49-F238E27FC236}">
                    <a16:creationId xmlns:a16="http://schemas.microsoft.com/office/drawing/2014/main" id="{359CB0ED-4EB3-A242-80CC-B0869B4152C1}"/>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EBE7CEE-D5DC-F349-88C5-6586673BE899}"/>
              </a:ext>
            </a:extLst>
          </p:cNvPr>
          <p:cNvSpPr>
            <a:spLocks noGrp="1"/>
          </p:cNvSpPr>
          <p:nvPr>
            <p:ph type="title"/>
          </p:nvPr>
        </p:nvSpPr>
        <p:spPr/>
        <p:txBody>
          <a:bodyPr>
            <a:normAutofit fontScale="90000"/>
          </a:bodyPr>
          <a:lstStyle/>
          <a:p>
            <a:r>
              <a:rPr lang="en-US"/>
              <a:t>Relative Spectroscopy</a:t>
            </a:r>
          </a:p>
        </p:txBody>
      </p:sp>
      <p:pic>
        <p:nvPicPr>
          <p:cNvPr id="4" name="Picture 3">
            <a:extLst>
              <a:ext uri="{FF2B5EF4-FFF2-40B4-BE49-F238E27FC236}">
                <a16:creationId xmlns:a16="http://schemas.microsoft.com/office/drawing/2014/main" id="{24BB1624-DABA-1548-82B3-F5A777527035}"/>
              </a:ext>
            </a:extLst>
          </p:cNvPr>
          <p:cNvPicPr>
            <a:picLocks noChangeAspect="1"/>
          </p:cNvPicPr>
          <p:nvPr/>
        </p:nvPicPr>
        <p:blipFill>
          <a:blip r:embed="rId3"/>
          <a:stretch>
            <a:fillRect/>
          </a:stretch>
        </p:blipFill>
        <p:spPr>
          <a:xfrm>
            <a:off x="5371037" y="2427890"/>
            <a:ext cx="6820963" cy="4430110"/>
          </a:xfrm>
          <a:prstGeom prst="rect">
            <a:avLst/>
          </a:prstGeom>
        </p:spPr>
      </p:pic>
      <p:sp>
        <p:nvSpPr>
          <p:cNvPr id="5" name="TextBox 4">
            <a:extLst>
              <a:ext uri="{FF2B5EF4-FFF2-40B4-BE49-F238E27FC236}">
                <a16:creationId xmlns:a16="http://schemas.microsoft.com/office/drawing/2014/main" id="{66DA6388-6DDB-A44E-B7BB-560238001BC3}"/>
              </a:ext>
            </a:extLst>
          </p:cNvPr>
          <p:cNvSpPr txBox="1"/>
          <p:nvPr/>
        </p:nvSpPr>
        <p:spPr>
          <a:xfrm>
            <a:off x="8860221" y="2248614"/>
            <a:ext cx="2991351" cy="276999"/>
          </a:xfrm>
          <a:prstGeom prst="rect">
            <a:avLst/>
          </a:prstGeom>
          <a:noFill/>
        </p:spPr>
        <p:txBody>
          <a:bodyPr wrap="square" rtlCol="0">
            <a:spAutoFit/>
          </a:bodyPr>
          <a:lstStyle/>
          <a:p>
            <a:r>
              <a:rPr lang="en-US" sz="1200"/>
              <a:t>DeMeo+Carry (2013), Icar, 226, 723</a:t>
            </a:r>
          </a:p>
        </p:txBody>
      </p:sp>
    </p:spTree>
    <p:extLst>
      <p:ext uri="{BB962C8B-B14F-4D97-AF65-F5344CB8AC3E}">
        <p14:creationId xmlns:p14="http://schemas.microsoft.com/office/powerpoint/2010/main" val="9638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EA7FD-BACF-0443-88AF-2CD866C8657E}"/>
              </a:ext>
            </a:extLst>
          </p:cNvPr>
          <p:cNvSpPr>
            <a:spLocks noGrp="1"/>
          </p:cNvSpPr>
          <p:nvPr>
            <p:ph idx="1"/>
          </p:nvPr>
        </p:nvSpPr>
        <p:spPr/>
        <p:txBody>
          <a:bodyPr/>
          <a:lstStyle/>
          <a:p>
            <a:r>
              <a:rPr lang="en-US"/>
              <a:t>Types:</a:t>
            </a:r>
          </a:p>
          <a:p>
            <a:pPr lvl="1"/>
            <a:r>
              <a:rPr lang="en-US"/>
              <a:t>object</a:t>
            </a:r>
          </a:p>
          <a:p>
            <a:pPr lvl="1"/>
            <a:r>
              <a:rPr lang="en-US"/>
              <a:t>bias</a:t>
            </a:r>
          </a:p>
          <a:p>
            <a:pPr lvl="1"/>
            <a:r>
              <a:rPr lang="en-US"/>
              <a:t>dark</a:t>
            </a:r>
          </a:p>
          <a:p>
            <a:pPr lvl="1"/>
            <a:r>
              <a:rPr lang="en-US"/>
              <a:t>flat</a:t>
            </a:r>
          </a:p>
          <a:p>
            <a:pPr lvl="1"/>
            <a:r>
              <a:rPr lang="en-US"/>
              <a:t>comparison</a:t>
            </a:r>
          </a:p>
          <a:p>
            <a:endParaRPr lang="en-US"/>
          </a:p>
          <a:p>
            <a:r>
              <a:rPr lang="en-US"/>
              <a:t>In photometry:</a:t>
            </a:r>
          </a:p>
        </p:txBody>
      </p:sp>
      <p:sp>
        <p:nvSpPr>
          <p:cNvPr id="3" name="Title 2">
            <a:extLst>
              <a:ext uri="{FF2B5EF4-FFF2-40B4-BE49-F238E27FC236}">
                <a16:creationId xmlns:a16="http://schemas.microsoft.com/office/drawing/2014/main" id="{5096918E-2CA3-9E43-9BF2-3AF9F3DA09F9}"/>
              </a:ext>
            </a:extLst>
          </p:cNvPr>
          <p:cNvSpPr>
            <a:spLocks noGrp="1"/>
          </p:cNvSpPr>
          <p:nvPr>
            <p:ph type="title"/>
          </p:nvPr>
        </p:nvSpPr>
        <p:spPr/>
        <p:txBody>
          <a:bodyPr>
            <a:normAutofit fontScale="90000"/>
          </a:bodyPr>
          <a:lstStyle/>
          <a:p>
            <a:r>
              <a:rPr lang="en-US"/>
              <a:t>Spectroscopic Raw Data</a:t>
            </a:r>
          </a:p>
        </p:txBody>
      </p:sp>
      <p:sp>
        <p:nvSpPr>
          <p:cNvPr id="4" name="Rectangle 3">
            <a:extLst>
              <a:ext uri="{FF2B5EF4-FFF2-40B4-BE49-F238E27FC236}">
                <a16:creationId xmlns:a16="http://schemas.microsoft.com/office/drawing/2014/main" id="{7300D3CE-FC8E-3542-84C9-42D66EA569E0}"/>
              </a:ext>
            </a:extLst>
          </p:cNvPr>
          <p:cNvSpPr/>
          <p:nvPr/>
        </p:nvSpPr>
        <p:spPr>
          <a:xfrm>
            <a:off x="2354097" y="4215582"/>
            <a:ext cx="5518151"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rawflat = flat + bias + dark [+ noise]</a:t>
            </a:r>
          </a:p>
          <a:p>
            <a:r>
              <a:rPr lang="en-US" sz="2000">
                <a:latin typeface="Consolas" panose="020B0609020204030204" pitchFamily="49" charset="0"/>
                <a:cs typeface="Consolas" panose="020B0609020204030204" pitchFamily="49" charset="0"/>
              </a:rPr>
              <a:t>   </a:t>
            </a:r>
            <a:r>
              <a:rPr lang="en-US" sz="2000">
                <a:solidFill>
                  <a:schemeClr val="accent2"/>
                </a:solidFill>
                <a:latin typeface="Consolas" panose="020B0609020204030204" pitchFamily="49" charset="0"/>
                <a:cs typeface="Consolas" panose="020B0609020204030204" pitchFamily="49" charset="0"/>
              </a:rPr>
              <a:t>flat</a:t>
            </a:r>
            <a:r>
              <a:rPr lang="en-US" sz="2000">
                <a:latin typeface="Consolas" panose="020B0609020204030204" pitchFamily="49" charset="0"/>
                <a:cs typeface="Consolas" panose="020B0609020204030204" pitchFamily="49" charset="0"/>
              </a:rPr>
              <a:t> = rawflat – bias – dark </a:t>
            </a:r>
          </a:p>
        </p:txBody>
      </p:sp>
      <p:sp>
        <p:nvSpPr>
          <p:cNvPr id="5" name="Rectangle 4">
            <a:extLst>
              <a:ext uri="{FF2B5EF4-FFF2-40B4-BE49-F238E27FC236}">
                <a16:creationId xmlns:a16="http://schemas.microsoft.com/office/drawing/2014/main" id="{0B50D0FE-20F4-2944-893A-EC12B635541E}"/>
              </a:ext>
            </a:extLst>
          </p:cNvPr>
          <p:cNvSpPr/>
          <p:nvPr/>
        </p:nvSpPr>
        <p:spPr>
          <a:xfrm>
            <a:off x="2490950" y="5102744"/>
            <a:ext cx="8040415"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object = </a:t>
            </a:r>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flat + bias + dark [+ noise]</a:t>
            </a:r>
          </a:p>
          <a:p>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(object – bias – dark) / </a:t>
            </a:r>
            <a:r>
              <a:rPr lang="en-US" sz="2000">
                <a:solidFill>
                  <a:schemeClr val="accent2"/>
                </a:solidFill>
                <a:latin typeface="Consolas" panose="020B0609020204030204" pitchFamily="49" charset="0"/>
                <a:cs typeface="Consolas" panose="020B0609020204030204" pitchFamily="49" charset="0"/>
              </a:rPr>
              <a:t>flat</a:t>
            </a:r>
          </a:p>
        </p:txBody>
      </p:sp>
    </p:spTree>
    <p:extLst>
      <p:ext uri="{BB962C8B-B14F-4D97-AF65-F5344CB8AC3E}">
        <p14:creationId xmlns:p14="http://schemas.microsoft.com/office/powerpoint/2010/main" val="4257989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9BD62-6AC4-9F4D-AEE5-7559F56797E9}"/>
                  </a:ext>
                </a:extLst>
              </p:cNvPr>
              <p:cNvSpPr>
                <a:spLocks noGrp="1"/>
              </p:cNvSpPr>
              <p:nvPr>
                <p:ph idx="1"/>
              </p:nvPr>
            </p:nvSpPr>
            <p:spPr/>
            <p:txBody>
              <a:bodyPr>
                <a:normAutofit lnSpcReduction="10000"/>
              </a:bodyPr>
              <a:lstStyle/>
              <a:p>
                <a:r>
                  <a:rPr lang="en-US"/>
                  <a:t>In practice:</a:t>
                </a:r>
              </a:p>
              <a:p>
                <a:pPr marL="565200" lvl="1" indent="-457200">
                  <a:buFont typeface="+mj-lt"/>
                  <a:buAutoNum type="arabicPeriod"/>
                </a:pPr>
                <a:r>
                  <a:rPr lang="en-US"/>
                  <a:t>From catalog, you may have these data, which means [</a:t>
                </a:r>
                <a:r>
                  <a:rPr lang="el-GR"/>
                  <a:t>λ</a:t>
                </a:r>
                <a:r>
                  <a:rPr lang="en-US"/>
                  <a:t>, F</a:t>
                </a:r>
                <a:r>
                  <a:rPr lang="el-GR" baseline="-25000"/>
                  <a:t>λ</a:t>
                </a:r>
                <a:r>
                  <a:rPr lang="en-US"/>
                  <a:t>].</a:t>
                </a:r>
              </a:p>
              <a:p>
                <a:pPr marL="288000" lvl="2" indent="0">
                  <a:buNone/>
                </a:pPr>
                <a:r>
                  <a:rPr lang="en-US"/>
                  <a:t>Note that F</a:t>
                </a:r>
                <a:r>
                  <a:rPr lang="el-GR" baseline="-25000"/>
                  <a:t>λ</a:t>
                </a:r>
                <a:r>
                  <a:rPr lang="en-US"/>
                  <a:t> is in, e.g., Jy or [J/s/m</a:t>
                </a:r>
                <a:r>
                  <a:rPr lang="en-US" baseline="30000"/>
                  <a:t>2</a:t>
                </a:r>
                <a:r>
                  <a:rPr lang="en-US"/>
                  <a:t>/</a:t>
                </a:r>
                <a:r>
                  <a:rPr lang="el-GR">
                    <a:solidFill>
                      <a:srgbClr val="FF0000"/>
                    </a:solidFill>
                  </a:rPr>
                  <a:t>μ</a:t>
                </a:r>
                <a:r>
                  <a:rPr lang="en-US">
                    <a:solidFill>
                      <a:srgbClr val="FF0000"/>
                    </a:solidFill>
                  </a:rPr>
                  <a:t>m</a:t>
                </a:r>
                <a:r>
                  <a:rPr lang="en-US"/>
                  <a:t>], i.e., it is </a:t>
                </a:r>
                <a:r>
                  <a:rPr lang="en-US">
                    <a:solidFill>
                      <a:srgbClr val="FF0000"/>
                    </a:solidFill>
                  </a:rPr>
                  <a:t>per wavelength</a:t>
                </a:r>
                <a:r>
                  <a:rPr lang="en-US"/>
                  <a:t>.</a:t>
                </a:r>
              </a:p>
              <a:p>
                <a:pPr marL="565200" lvl="1" indent="-457200">
                  <a:buFont typeface="+mj-lt"/>
                  <a:buAutoNum type="arabicPeriod"/>
                </a:pPr>
                <a:r>
                  <a:rPr lang="en-US"/>
                  <a:t>Since our wavelength bin is different from that, we do spline interpolation. </a:t>
                </a:r>
              </a:p>
              <a:p>
                <a:pPr marL="288000" lvl="2" indent="0">
                  <a:buNone/>
                </a:pPr>
                <a:r>
                  <a:rPr lang="en-US"/>
                  <a:t>The interpolated function I</a:t>
                </a:r>
                <a:r>
                  <a:rPr lang="en-US" baseline="-25000"/>
                  <a:t>std</a:t>
                </a:r>
                <a:r>
                  <a:rPr lang="en-US"/>
                  <a:t> is used like this: </a:t>
                </a:r>
              </a:p>
              <a:p>
                <a:pPr marL="288000" lvl="2" indent="0">
                  <a:buNone/>
                </a:pPr>
                <a:r>
                  <a:rPr lang="en-US"/>
                  <a:t>if the wavelength at a pixel is </a:t>
                </a:r>
                <a14:m>
                  <m:oMath xmlns:m="http://schemas.openxmlformats.org/officeDocument/2006/math">
                    <m:r>
                      <a:rPr lang="el-GR" i="1">
                        <a:latin typeface="Cambria Math" panose="02040503050406030204" pitchFamily="18" charset="0"/>
                      </a:rPr>
                      <m:t>𝜆</m:t>
                    </m:r>
                    <m:r>
                      <a:rPr lang="en-US" i="1" baseline="-25000">
                        <a:latin typeface="Cambria Math" panose="02040503050406030204" pitchFamily="18" charset="0"/>
                      </a:rPr>
                      <m:t>𝑖</m:t>
                    </m:r>
                  </m:oMath>
                </a14:m>
                <a:r>
                  <a:rPr lang="el-GR"/>
                  <a:t> </a:t>
                </a:r>
                <a:r>
                  <a:rPr lang="en-US"/>
                  <a:t>and pixel size corresponds to </a:t>
                </a:r>
                <a14:m>
                  <m:oMath xmlns:m="http://schemas.openxmlformats.org/officeDocument/2006/math">
                    <m:r>
                      <a:rPr lang="el-GR" i="1">
                        <a:latin typeface="Cambria Math" panose="02040503050406030204" pitchFamily="18" charset="0"/>
                      </a:rPr>
                      <m:t>𝛥𝜆</m:t>
                    </m:r>
                    <m:r>
                      <a:rPr lang="en-US" i="1" baseline="-25000">
                        <a:latin typeface="Cambria Math" panose="02040503050406030204" pitchFamily="18" charset="0"/>
                      </a:rPr>
                      <m:t>𝑖</m:t>
                    </m:r>
                  </m:oMath>
                </a14:m>
                <a:r>
                  <a:rPr lang="el-GR"/>
                  <a:t>,</a:t>
                </a:r>
                <a:r>
                  <a:rPr lang="en-US"/>
                  <a:t> </a:t>
                </a:r>
                <a14:m>
                  <m:oMath xmlns:m="http://schemas.openxmlformats.org/officeDocument/2006/math">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i="0">
                            <a:latin typeface="Cambria Math" panose="02040503050406030204" pitchFamily="18" charset="0"/>
                          </a:rPr>
                          <m:t>std</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𝑖</m:t>
                            </m:r>
                          </m:sub>
                        </m:sSub>
                      </m:e>
                    </m:d>
                    <m:r>
                      <a:rPr lang="el-GR" b="0" i="1">
                        <a:latin typeface="Cambria Math" panose="02040503050406030204" pitchFamily="18" charset="0"/>
                      </a:rPr>
                      <m:t>𝛥</m:t>
                    </m:r>
                    <m:sSub>
                      <m:sSubPr>
                        <m:ctrlPr>
                          <a:rPr lang="en-US"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𝑖</m:t>
                        </m:r>
                      </m:sub>
                    </m:sSub>
                  </m:oMath>
                </a14:m>
                <a:r>
                  <a:rPr lang="el-GR"/>
                  <a:t> </a:t>
                </a:r>
                <a:r>
                  <a:rPr lang="en-US"/>
                  <a:t>is the [J/s/m</a:t>
                </a:r>
                <a:r>
                  <a:rPr lang="en-US" baseline="30000"/>
                  <a:t>2</a:t>
                </a:r>
                <a:r>
                  <a:rPr lang="en-US"/>
                  <a:t>] of the star at that pixel.</a:t>
                </a:r>
              </a:p>
              <a:p>
                <a:pPr marL="565200" lvl="1" indent="-457200">
                  <a:buFont typeface="+mj-lt"/>
                  <a:buAutoNum type="arabicPeriod"/>
                </a:pPr>
                <a:r>
                  <a:rPr lang="en-US"/>
                  <a:t>The flux calibration function is</a:t>
                </a:r>
              </a:p>
              <a:p>
                <a:pPr marL="288000" lvl="2" indent="0">
                  <a:buNone/>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𝑓</m:t>
                          </m:r>
                        </m:e>
                        <m:sub>
                          <m:r>
                            <m:rPr>
                              <m:sty m:val="p"/>
                            </m:rPr>
                            <a:rPr lang="en-US" b="0" i="0">
                              <a:latin typeface="Cambria Math" panose="02040503050406030204" pitchFamily="18" charset="0"/>
                            </a:rPr>
                            <m:t>fc</m:t>
                          </m:r>
                        </m:sub>
                      </m:sSub>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func>
                        <m:funcPr>
                          <m:ctrlPr>
                            <a:rPr lang="en-US" b="0" i="1">
                              <a:latin typeface="Cambria Math" panose="02040503050406030204" pitchFamily="18" charset="0"/>
                            </a:rPr>
                          </m:ctrlPr>
                        </m:funcPr>
                        <m:fName>
                          <m:r>
                            <m:rPr>
                              <m:sty m:val="p"/>
                            </m:rPr>
                            <a:rPr lang="en-US" b="0" i="0">
                              <a:latin typeface="Cambria Math" panose="02040503050406030204" pitchFamily="18" charset="0"/>
                            </a:rPr>
                            <m:t>exp</m:t>
                          </m:r>
                        </m:fName>
                        <m:e>
                          <m:r>
                            <a:rPr lang="en-US" b="0" i="1">
                              <a:latin typeface="Cambria Math" panose="02040503050406030204" pitchFamily="18" charset="0"/>
                            </a:rPr>
                            <m:t>(+</m:t>
                          </m:r>
                          <m:r>
                            <a:rPr lang="el-GR" b="0" i="1">
                              <a:latin typeface="Cambria Math" panose="02040503050406030204" pitchFamily="18" charset="0"/>
                            </a:rPr>
                            <m:t>𝜏</m:t>
                          </m:r>
                          <m:r>
                            <a:rPr lang="en-US" i="1">
                              <a:latin typeface="Cambria Math" panose="02040503050406030204" pitchFamily="18" charset="0"/>
                            </a:rPr>
                            <m:t>(</m:t>
                          </m:r>
                          <m:r>
                            <a:rPr lang="el-GR" i="1">
                              <a:latin typeface="Cambria Math" panose="02040503050406030204" pitchFamily="18" charset="0"/>
                            </a:rPr>
                            <m:t>𝜆</m:t>
                          </m:r>
                          <m:r>
                            <a:rPr lang="el-GR" i="1">
                              <a:latin typeface="Cambria Math" panose="02040503050406030204" pitchFamily="18" charset="0"/>
                            </a:rPr>
                            <m:t>)</m:t>
                          </m:r>
                          <m:r>
                            <a:rPr lang="en-US" i="1">
                              <a:latin typeface="Cambria Math" panose="02040503050406030204" pitchFamily="18" charset="0"/>
                            </a:rPr>
                            <m:t>𝑋</m:t>
                          </m:r>
                          <m:r>
                            <a:rPr lang="en-US" b="0" i="1">
                              <a:latin typeface="Cambria Math" panose="02040503050406030204" pitchFamily="18" charset="0"/>
                            </a:rPr>
                            <m:t>)</m:t>
                          </m:r>
                        </m:e>
                      </m:func>
                    </m:oMath>
                  </m:oMathPara>
                </a14:m>
                <a:endParaRPr lang="en-US"/>
              </a:p>
              <a:p>
                <a:pPr marL="288000" lvl="2" indent="0">
                  <a:buNone/>
                </a:pPr>
                <a:r>
                  <a:rPr lang="en-US"/>
                  <a:t>X is the airmass and </a:t>
                </a:r>
                <a:r>
                  <a:rPr lang="el-GR"/>
                  <a:t>τ</a:t>
                </a:r>
                <a:r>
                  <a:rPr lang="en-US"/>
                  <a:t> is the optical depth responsible for extinction (extinction is expressed in mag/airmass) at the wavelength.</a:t>
                </a:r>
              </a:p>
              <a:p>
                <a:pPr marL="288000" lvl="2" indent="0">
                  <a:buNone/>
                </a:pPr>
                <a:r>
                  <a:rPr lang="en-US"/>
                  <a:t>Historically we use magnitude version:</a:t>
                </a:r>
              </a:p>
              <a:p>
                <a:pPr marL="288000" lvl="2"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𝐶</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𝑖𝑛𝑠𝑡</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𝑠𝑡𝑑</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sSub>
                                <m:sSubPr>
                                  <m:ctrlPr>
                                    <a:rPr lang="en-US" i="1">
                                      <a:latin typeface="Cambria Math" panose="02040503050406030204" pitchFamily="18" charset="0"/>
                                    </a:rPr>
                                  </m:ctrlPr>
                                </m:sSubPr>
                                <m:e>
                                  <m:r>
                                    <a:rPr lang="en-US" b="0" i="1">
                                      <a:latin typeface="Cambria Math" panose="02040503050406030204" pitchFamily="18" charset="0"/>
                                    </a:rPr>
                                    <m:t>/</m:t>
                                  </m:r>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e>
                      </m:func>
                      <m:r>
                        <a:rPr lang="en-US" b="0" i="1">
                          <a:latin typeface="Cambria Math" panose="02040503050406030204" pitchFamily="18" charset="0"/>
                        </a:rPr>
                        <m:t>+</m:t>
                      </m:r>
                      <m:r>
                        <a:rPr lang="en-US" b="0" i="1">
                          <a:latin typeface="Cambria Math" panose="02040503050406030204" pitchFamily="18" charset="0"/>
                        </a:rPr>
                        <m:t>𝐸</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𝑋</m:t>
                      </m:r>
                    </m:oMath>
                  </m:oMathPara>
                </a14:m>
                <a:endParaRPr lang="en-US"/>
              </a:p>
              <a:p>
                <a:pPr marL="565200" lvl="1" indent="-457200">
                  <a:buFont typeface="+mj-lt"/>
                  <a:buAutoNum type="arabicPeriod"/>
                </a:pPr>
                <a:r>
                  <a:rPr lang="en-US"/>
                  <a:t>For the standard star, we know the LHS from the data (instrumental) and catalog (standard).</a:t>
                </a:r>
              </a:p>
              <a:p>
                <a:pPr marL="565200" lvl="1" indent="-457200">
                  <a:buFont typeface="+mj-lt"/>
                  <a:buAutoNum type="arabicPeriod"/>
                </a:pPr>
                <a:r>
                  <a:rPr lang="en-US"/>
                  <a:t>E is provided from the observatory or you just </a:t>
                </a:r>
              </a:p>
              <a:p>
                <a:pPr marL="565200" lvl="1" indent="-457200">
                  <a:buFont typeface="+mj-lt"/>
                  <a:buAutoNum type="arabicPeriod"/>
                </a:pPr>
                <a:r>
                  <a:rPr lang="en-US"/>
                  <a:t>Fit C(</a:t>
                </a:r>
                <a:r>
                  <a:rPr lang="el-GR"/>
                  <a:t>λ) </a:t>
                </a:r>
                <a:r>
                  <a:rPr lang="en-US"/>
                  <a:t>with a suitable function </a:t>
                </a:r>
              </a:p>
              <a:p>
                <a:pPr marL="288000" lvl="2" indent="0">
                  <a:buNone/>
                </a:pPr>
                <a:r>
                  <a:rPr lang="en-US"/>
                  <a:t>Any function like spline fit, Legendre, or Chebyshev can be used.</a:t>
                </a:r>
              </a:p>
            </p:txBody>
          </p:sp>
        </mc:Choice>
        <mc:Fallback xmlns="">
          <p:sp>
            <p:nvSpPr>
              <p:cNvPr id="2" name="Content Placeholder 1">
                <a:extLst>
                  <a:ext uri="{FF2B5EF4-FFF2-40B4-BE49-F238E27FC236}">
                    <a16:creationId xmlns:a16="http://schemas.microsoft.com/office/drawing/2014/main" id="{4C29BD62-6AC4-9F4D-AEE5-7559F56797E9}"/>
                  </a:ext>
                </a:extLst>
              </p:cNvPr>
              <p:cNvSpPr>
                <a:spLocks noGrp="1" noRot="1" noChangeAspect="1" noMove="1" noResize="1" noEditPoints="1" noAdjustHandles="1" noChangeArrowheads="1" noChangeShapeType="1" noTextEdit="1"/>
              </p:cNvSpPr>
              <p:nvPr>
                <p:ph idx="1"/>
              </p:nvPr>
            </p:nvSpPr>
            <p:spPr>
              <a:blipFill>
                <a:blip r:embed="rId2"/>
                <a:stretch>
                  <a:fillRect l="-1435" t="-24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4744835-6D9E-1A42-894A-A4890C240AF9}"/>
              </a:ext>
            </a:extLst>
          </p:cNvPr>
          <p:cNvSpPr>
            <a:spLocks noGrp="1"/>
          </p:cNvSpPr>
          <p:nvPr>
            <p:ph type="title"/>
          </p:nvPr>
        </p:nvSpPr>
        <p:spPr/>
        <p:txBody>
          <a:bodyPr>
            <a:normAutofit fontScale="90000"/>
          </a:bodyPr>
          <a:lstStyle/>
          <a:p>
            <a:r>
              <a:rPr lang="en-US"/>
              <a:t>Flux</a:t>
            </a:r>
          </a:p>
        </p:txBody>
      </p:sp>
      <p:sp>
        <p:nvSpPr>
          <p:cNvPr id="4" name="Rectangle 3">
            <a:extLst>
              <a:ext uri="{FF2B5EF4-FFF2-40B4-BE49-F238E27FC236}">
                <a16:creationId xmlns:a16="http://schemas.microsoft.com/office/drawing/2014/main" id="{14CDB340-AE93-8849-9534-730DAA3BE70E}"/>
              </a:ext>
            </a:extLst>
          </p:cNvPr>
          <p:cNvSpPr/>
          <p:nvPr/>
        </p:nvSpPr>
        <p:spPr>
          <a:xfrm>
            <a:off x="4500841" y="757677"/>
            <a:ext cx="5503430" cy="369332"/>
          </a:xfrm>
          <a:prstGeom prst="rect">
            <a:avLst/>
          </a:prstGeom>
        </p:spPr>
        <p:txBody>
          <a:bodyPr wrap="none">
            <a:spAutoFit/>
          </a:bodyPr>
          <a:lstStyle/>
          <a:p>
            <a:r>
              <a:rPr lang="en-US">
                <a:latin typeface="Consolas" panose="020B0609020204030204" pitchFamily="49" charset="0"/>
                <a:cs typeface="Consolas" panose="020B0609020204030204" pitchFamily="49" charset="0"/>
              </a:rPr>
              <a:t>[[550, 0.11], [560, 0.13], [570, 0.16], …]</a:t>
            </a:r>
          </a:p>
        </p:txBody>
      </p:sp>
      <p:sp>
        <p:nvSpPr>
          <p:cNvPr id="7" name="TextBox 6">
            <a:extLst>
              <a:ext uri="{FF2B5EF4-FFF2-40B4-BE49-F238E27FC236}">
                <a16:creationId xmlns:a16="http://schemas.microsoft.com/office/drawing/2014/main" id="{3D712DF6-539C-F444-ACB4-622299D268C6}"/>
              </a:ext>
            </a:extLst>
          </p:cNvPr>
          <p:cNvSpPr txBox="1"/>
          <p:nvPr/>
        </p:nvSpPr>
        <p:spPr>
          <a:xfrm>
            <a:off x="4687614" y="104652"/>
            <a:ext cx="7388772" cy="276999"/>
          </a:xfrm>
          <a:prstGeom prst="rect">
            <a:avLst/>
          </a:prstGeom>
          <a:noFill/>
        </p:spPr>
        <p:txBody>
          <a:bodyPr wrap="square" rtlCol="0">
            <a:spAutoFit/>
          </a:bodyPr>
          <a:lstStyle/>
          <a:p>
            <a:r>
              <a:rPr lang="en-US" sz="1200"/>
              <a:t>Spectroscopic standards from ESO: </a:t>
            </a:r>
            <a:r>
              <a:rPr lang="en-US" sz="1200">
                <a:hlinkClick r:id="rId3"/>
              </a:rPr>
              <a:t>https://www.eso.org/sci/observing/tools/standards/spectra/stanlis.html</a:t>
            </a:r>
            <a:endParaRPr lang="en-US" sz="1200"/>
          </a:p>
        </p:txBody>
      </p:sp>
    </p:spTree>
    <p:extLst>
      <p:ext uri="{BB962C8B-B14F-4D97-AF65-F5344CB8AC3E}">
        <p14:creationId xmlns:p14="http://schemas.microsoft.com/office/powerpoint/2010/main" val="210900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6EDD2460-A7A5-554D-9FA7-82DF161A95DE}"/>
              </a:ext>
            </a:extLst>
          </p:cNvPr>
          <p:cNvPicPr>
            <a:picLocks noGrp="1" noChangeAspect="1"/>
          </p:cNvPicPr>
          <p:nvPr>
            <p:ph idx="1"/>
          </p:nvPr>
        </p:nvPicPr>
        <p:blipFill>
          <a:blip r:embed="rId2"/>
          <a:stretch>
            <a:fillRect/>
          </a:stretch>
        </p:blipFill>
        <p:spPr>
          <a:xfrm>
            <a:off x="6375095" y="2755294"/>
            <a:ext cx="5476477" cy="3398021"/>
          </a:xfrm>
          <a:prstGeom prst="rect">
            <a:avLst/>
          </a:prstGeom>
        </p:spPr>
      </p:pic>
      <p:sp>
        <p:nvSpPr>
          <p:cNvPr id="3" name="Title 2">
            <a:extLst>
              <a:ext uri="{FF2B5EF4-FFF2-40B4-BE49-F238E27FC236}">
                <a16:creationId xmlns:a16="http://schemas.microsoft.com/office/drawing/2014/main" id="{5A1AFEA6-5589-454D-B158-B3077ACB138F}"/>
              </a:ext>
            </a:extLst>
          </p:cNvPr>
          <p:cNvSpPr>
            <a:spLocks noGrp="1"/>
          </p:cNvSpPr>
          <p:nvPr>
            <p:ph type="title"/>
          </p:nvPr>
        </p:nvSpPr>
        <p:spPr/>
        <p:txBody>
          <a:bodyPr>
            <a:normAutofit fontScale="90000"/>
          </a:bodyPr>
          <a:lstStyle/>
          <a:p>
            <a:r>
              <a:rPr lang="en-US"/>
              <a:t>Flux</a:t>
            </a:r>
          </a:p>
        </p:txBody>
      </p:sp>
      <p:pic>
        <p:nvPicPr>
          <p:cNvPr id="4" name="Picture 3">
            <a:extLst>
              <a:ext uri="{FF2B5EF4-FFF2-40B4-BE49-F238E27FC236}">
                <a16:creationId xmlns:a16="http://schemas.microsoft.com/office/drawing/2014/main" id="{CE7177AE-BCEC-A54E-90A7-0BE807325122}"/>
              </a:ext>
            </a:extLst>
          </p:cNvPr>
          <p:cNvPicPr>
            <a:picLocks noChangeAspect="1"/>
          </p:cNvPicPr>
          <p:nvPr/>
        </p:nvPicPr>
        <p:blipFill>
          <a:blip r:embed="rId3"/>
          <a:stretch>
            <a:fillRect/>
          </a:stretch>
        </p:blipFill>
        <p:spPr>
          <a:xfrm>
            <a:off x="253496" y="2663685"/>
            <a:ext cx="5776111" cy="3702635"/>
          </a:xfrm>
          <a:prstGeom prst="rect">
            <a:avLst/>
          </a:prstGeom>
        </p:spPr>
      </p:pic>
      <p:sp>
        <p:nvSpPr>
          <p:cNvPr id="5" name="TextBox 4">
            <a:extLst>
              <a:ext uri="{FF2B5EF4-FFF2-40B4-BE49-F238E27FC236}">
                <a16:creationId xmlns:a16="http://schemas.microsoft.com/office/drawing/2014/main" id="{CE1013ED-B0DF-DF4B-8FF5-00810973EADD}"/>
              </a:ext>
            </a:extLst>
          </p:cNvPr>
          <p:cNvSpPr txBox="1"/>
          <p:nvPr/>
        </p:nvSpPr>
        <p:spPr>
          <a:xfrm>
            <a:off x="1050201" y="1774479"/>
            <a:ext cx="3087232" cy="646331"/>
          </a:xfrm>
          <a:prstGeom prst="rect">
            <a:avLst/>
          </a:prstGeom>
          <a:noFill/>
        </p:spPr>
        <p:txBody>
          <a:bodyPr wrap="square" rtlCol="0">
            <a:spAutoFit/>
          </a:bodyPr>
          <a:lstStyle/>
          <a:p>
            <a:r>
              <a:rPr lang="en-US"/>
              <a:t>high absoption region is better to be avoided</a:t>
            </a:r>
          </a:p>
        </p:txBody>
      </p:sp>
      <p:sp>
        <p:nvSpPr>
          <p:cNvPr id="6" name="TextBox 5">
            <a:extLst>
              <a:ext uri="{FF2B5EF4-FFF2-40B4-BE49-F238E27FC236}">
                <a16:creationId xmlns:a16="http://schemas.microsoft.com/office/drawing/2014/main" id="{650D4ABD-0479-E541-89AD-1B2611A1B951}"/>
              </a:ext>
            </a:extLst>
          </p:cNvPr>
          <p:cNvSpPr txBox="1"/>
          <p:nvPr/>
        </p:nvSpPr>
        <p:spPr>
          <a:xfrm>
            <a:off x="3295461" y="3023857"/>
            <a:ext cx="2091351" cy="369332"/>
          </a:xfrm>
          <a:prstGeom prst="rect">
            <a:avLst/>
          </a:prstGeom>
          <a:noFill/>
        </p:spPr>
        <p:txBody>
          <a:bodyPr wrap="square" rtlCol="0">
            <a:spAutoFit/>
          </a:bodyPr>
          <a:lstStyle/>
          <a:p>
            <a:r>
              <a:rPr lang="en-US"/>
              <a:t>instrumental (line)</a:t>
            </a:r>
          </a:p>
        </p:txBody>
      </p:sp>
      <p:sp>
        <p:nvSpPr>
          <p:cNvPr id="7" name="TextBox 6">
            <a:extLst>
              <a:ext uri="{FF2B5EF4-FFF2-40B4-BE49-F238E27FC236}">
                <a16:creationId xmlns:a16="http://schemas.microsoft.com/office/drawing/2014/main" id="{3064EA65-7172-F34A-B9D5-A105E6260474}"/>
              </a:ext>
            </a:extLst>
          </p:cNvPr>
          <p:cNvSpPr txBox="1"/>
          <p:nvPr/>
        </p:nvSpPr>
        <p:spPr>
          <a:xfrm>
            <a:off x="2915216" y="3957486"/>
            <a:ext cx="2623997" cy="646331"/>
          </a:xfrm>
          <a:prstGeom prst="rect">
            <a:avLst/>
          </a:prstGeom>
          <a:noFill/>
        </p:spPr>
        <p:txBody>
          <a:bodyPr wrap="square" rtlCol="0">
            <a:spAutoFit/>
          </a:bodyPr>
          <a:lstStyle/>
          <a:p>
            <a:r>
              <a:rPr lang="en-US"/>
              <a:t>catalog value (real flux) wavelength bin  (□)</a:t>
            </a:r>
          </a:p>
        </p:txBody>
      </p:sp>
      <p:cxnSp>
        <p:nvCxnSpPr>
          <p:cNvPr id="9" name="Straight Arrow Connector 8">
            <a:extLst>
              <a:ext uri="{FF2B5EF4-FFF2-40B4-BE49-F238E27FC236}">
                <a16:creationId xmlns:a16="http://schemas.microsoft.com/office/drawing/2014/main" id="{19672F88-E47A-EA40-A47E-3A3824DE9DD7}"/>
              </a:ext>
            </a:extLst>
          </p:cNvPr>
          <p:cNvCxnSpPr/>
          <p:nvPr/>
        </p:nvCxnSpPr>
        <p:spPr>
          <a:xfrm flipH="1">
            <a:off x="1502875" y="3204927"/>
            <a:ext cx="1944987" cy="10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388ECD-0E6B-6641-8E81-C178A938DC2E}"/>
              </a:ext>
            </a:extLst>
          </p:cNvPr>
          <p:cNvCxnSpPr/>
          <p:nvPr/>
        </p:nvCxnSpPr>
        <p:spPr>
          <a:xfrm flipH="1">
            <a:off x="2326741" y="4454305"/>
            <a:ext cx="71522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901D18C-69BA-FD4D-961E-5E2CD0D20BAD}"/>
              </a:ext>
            </a:extLst>
          </p:cNvPr>
          <p:cNvGrpSpPr/>
          <p:nvPr/>
        </p:nvGrpSpPr>
        <p:grpSpPr>
          <a:xfrm>
            <a:off x="1575303" y="2420810"/>
            <a:ext cx="2397661" cy="3147071"/>
            <a:chOff x="1575303" y="2420810"/>
            <a:chExt cx="2397661" cy="3147071"/>
          </a:xfrm>
        </p:grpSpPr>
        <p:cxnSp>
          <p:nvCxnSpPr>
            <p:cNvPr id="13" name="Straight Arrow Connector 12">
              <a:extLst>
                <a:ext uri="{FF2B5EF4-FFF2-40B4-BE49-F238E27FC236}">
                  <a16:creationId xmlns:a16="http://schemas.microsoft.com/office/drawing/2014/main" id="{4349CF6A-B021-4F4D-AA3D-A6CDDCD0AD5B}"/>
                </a:ext>
              </a:extLst>
            </p:cNvPr>
            <p:cNvCxnSpPr/>
            <p:nvPr/>
          </p:nvCxnSpPr>
          <p:spPr>
            <a:xfrm flipH="1">
              <a:off x="1575303" y="2420810"/>
              <a:ext cx="271604" cy="1008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92C6EE-5CBA-174C-B8CC-A957C3170547}"/>
                </a:ext>
              </a:extLst>
            </p:cNvPr>
            <p:cNvCxnSpPr>
              <a:cxnSpLocks/>
            </p:cNvCxnSpPr>
            <p:nvPr/>
          </p:nvCxnSpPr>
          <p:spPr>
            <a:xfrm>
              <a:off x="1846908" y="2484409"/>
              <a:ext cx="2126056" cy="3083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7E19D3-5766-9744-8F61-FF6BC1DE97BA}"/>
                </a:ext>
              </a:extLst>
            </p:cNvPr>
            <p:cNvCxnSpPr>
              <a:cxnSpLocks/>
            </p:cNvCxnSpPr>
            <p:nvPr/>
          </p:nvCxnSpPr>
          <p:spPr>
            <a:xfrm>
              <a:off x="1846907" y="2420810"/>
              <a:ext cx="344032" cy="2305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1B24B70-8287-AF49-85E3-8C9DE3BB473C}"/>
              </a:ext>
            </a:extLst>
          </p:cNvPr>
          <p:cNvSpPr txBox="1"/>
          <p:nvPr/>
        </p:nvSpPr>
        <p:spPr>
          <a:xfrm>
            <a:off x="6106290" y="1941721"/>
            <a:ext cx="4146487" cy="646331"/>
          </a:xfrm>
          <a:prstGeom prst="rect">
            <a:avLst/>
          </a:prstGeom>
          <a:noFill/>
        </p:spPr>
        <p:txBody>
          <a:bodyPr wrap="square" rtlCol="0">
            <a:spAutoFit/>
          </a:bodyPr>
          <a:lstStyle/>
          <a:p>
            <a:r>
              <a:rPr lang="en-US"/>
              <a:t>The ffc is obtained by fitting the points</a:t>
            </a:r>
          </a:p>
          <a:p>
            <a:r>
              <a:rPr lang="en-US"/>
              <a:t>(each point = true flux/instrumental).</a:t>
            </a:r>
          </a:p>
        </p:txBody>
      </p:sp>
      <p:cxnSp>
        <p:nvCxnSpPr>
          <p:cNvPr id="24" name="Straight Arrow Connector 23">
            <a:extLst>
              <a:ext uri="{FF2B5EF4-FFF2-40B4-BE49-F238E27FC236}">
                <a16:creationId xmlns:a16="http://schemas.microsoft.com/office/drawing/2014/main" id="{DFB3BF10-6D2D-7741-96A0-076687646554}"/>
              </a:ext>
            </a:extLst>
          </p:cNvPr>
          <p:cNvCxnSpPr>
            <a:cxnSpLocks/>
            <a:stCxn id="22" idx="2"/>
          </p:cNvCxnSpPr>
          <p:nvPr/>
        </p:nvCxnSpPr>
        <p:spPr>
          <a:xfrm flipH="1">
            <a:off x="7840302" y="2588052"/>
            <a:ext cx="339232" cy="80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298951-C5C6-204B-A102-1CB2C8301917}"/>
              </a:ext>
            </a:extLst>
          </p:cNvPr>
          <p:cNvSpPr txBox="1"/>
          <p:nvPr/>
        </p:nvSpPr>
        <p:spPr>
          <a:xfrm>
            <a:off x="8081728" y="851149"/>
            <a:ext cx="4110272" cy="923330"/>
          </a:xfrm>
          <a:prstGeom prst="rect">
            <a:avLst/>
          </a:prstGeom>
          <a:noFill/>
        </p:spPr>
        <p:txBody>
          <a:bodyPr wrap="square" rtlCol="0">
            <a:spAutoFit/>
          </a:bodyPr>
          <a:lstStyle/>
          <a:p>
            <a:r>
              <a:rPr lang="en-US"/>
              <a:t>bumpy residual:</a:t>
            </a:r>
          </a:p>
          <a:p>
            <a:pPr marL="342900" indent="-342900">
              <a:buAutoNum type="arabicPeriod"/>
            </a:pPr>
            <a:r>
              <a:rPr lang="en-US"/>
              <a:t>due to instrument's problem</a:t>
            </a:r>
          </a:p>
          <a:p>
            <a:pPr marL="342900" indent="-342900">
              <a:buAutoNum type="arabicPeriod"/>
            </a:pPr>
            <a:r>
              <a:rPr lang="en-US"/>
              <a:t>Sometimes catalog is problematic</a:t>
            </a:r>
          </a:p>
        </p:txBody>
      </p:sp>
      <p:cxnSp>
        <p:nvCxnSpPr>
          <p:cNvPr id="27" name="Straight Arrow Connector 26">
            <a:extLst>
              <a:ext uri="{FF2B5EF4-FFF2-40B4-BE49-F238E27FC236}">
                <a16:creationId xmlns:a16="http://schemas.microsoft.com/office/drawing/2014/main" id="{8A426B98-A3A7-B74A-9CD1-259497154FE1}"/>
              </a:ext>
            </a:extLst>
          </p:cNvPr>
          <p:cNvCxnSpPr>
            <a:cxnSpLocks/>
            <a:stCxn id="25" idx="2"/>
          </p:cNvCxnSpPr>
          <p:nvPr/>
        </p:nvCxnSpPr>
        <p:spPr>
          <a:xfrm>
            <a:off x="10136864" y="1774479"/>
            <a:ext cx="208228" cy="274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7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CD076A-8E07-0C43-A09C-83D3BD705FB0}"/>
              </a:ext>
            </a:extLst>
          </p:cNvPr>
          <p:cNvSpPr>
            <a:spLocks noGrp="1"/>
          </p:cNvSpPr>
          <p:nvPr>
            <p:ph idx="1"/>
          </p:nvPr>
        </p:nvSpPr>
        <p:spPr/>
        <p:txBody>
          <a:bodyPr/>
          <a:lstStyle/>
          <a:p>
            <a:r>
              <a:rPr lang="en-US"/>
              <a:t>In spectroscopy we basically do</a:t>
            </a:r>
          </a:p>
        </p:txBody>
      </p:sp>
      <p:sp>
        <p:nvSpPr>
          <p:cNvPr id="3" name="Title 2">
            <a:extLst>
              <a:ext uri="{FF2B5EF4-FFF2-40B4-BE49-F238E27FC236}">
                <a16:creationId xmlns:a16="http://schemas.microsoft.com/office/drawing/2014/main" id="{55A6A307-9FE9-B34B-AC2B-9C6069AAC068}"/>
              </a:ext>
            </a:extLst>
          </p:cNvPr>
          <p:cNvSpPr>
            <a:spLocks noGrp="1"/>
          </p:cNvSpPr>
          <p:nvPr>
            <p:ph type="title"/>
          </p:nvPr>
        </p:nvSpPr>
        <p:spPr/>
        <p:txBody>
          <a:bodyPr>
            <a:normAutofit fontScale="90000"/>
          </a:bodyPr>
          <a:lstStyle/>
          <a:p>
            <a:r>
              <a:rPr lang="en-US"/>
              <a:t>Overview</a:t>
            </a:r>
          </a:p>
        </p:txBody>
      </p:sp>
      <p:pic>
        <p:nvPicPr>
          <p:cNvPr id="5" name="Picture 4">
            <a:extLst>
              <a:ext uri="{FF2B5EF4-FFF2-40B4-BE49-F238E27FC236}">
                <a16:creationId xmlns:a16="http://schemas.microsoft.com/office/drawing/2014/main" id="{EF24F3F5-1B8E-1B48-8CC0-119A21DB37E0}"/>
              </a:ext>
            </a:extLst>
          </p:cNvPr>
          <p:cNvPicPr>
            <a:picLocks noChangeAspect="1"/>
          </p:cNvPicPr>
          <p:nvPr/>
        </p:nvPicPr>
        <p:blipFill>
          <a:blip r:embed="rId2"/>
          <a:stretch>
            <a:fillRect/>
          </a:stretch>
        </p:blipFill>
        <p:spPr>
          <a:xfrm>
            <a:off x="1200588" y="1604579"/>
            <a:ext cx="8689646" cy="4675790"/>
          </a:xfrm>
          <a:prstGeom prst="rect">
            <a:avLst/>
          </a:prstGeom>
        </p:spPr>
      </p:pic>
    </p:spTree>
    <p:extLst>
      <p:ext uri="{BB962C8B-B14F-4D97-AF65-F5344CB8AC3E}">
        <p14:creationId xmlns:p14="http://schemas.microsoft.com/office/powerpoint/2010/main" val="99137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58B05-B48C-BE4F-B8D3-F818F5FD7C39}"/>
              </a:ext>
            </a:extLst>
          </p:cNvPr>
          <p:cNvSpPr/>
          <p:nvPr/>
        </p:nvSpPr>
        <p:spPr>
          <a:xfrm>
            <a:off x="273269" y="1955624"/>
            <a:ext cx="11645462" cy="4154984"/>
          </a:xfrm>
          <a:prstGeom prst="rect">
            <a:avLst/>
          </a:prstGeom>
        </p:spPr>
        <p:txBody>
          <a:bodyPr wrap="square">
            <a:spAutoFit/>
          </a:bodyPr>
          <a:lstStyle/>
          <a:p>
            <a:r>
              <a:rPr lang="en-US" sz="1200"/>
              <a:t>(Markdown code)</a:t>
            </a:r>
          </a:p>
          <a:p>
            <a:r>
              <a:rPr lang="en-US" sz="1200"/>
              <a:t>## Overview</a:t>
            </a:r>
          </a:p>
          <a:p>
            <a:r>
              <a:rPr lang="en-US" sz="1200"/>
              <a:t>In spectroscopy, basically we do</a:t>
            </a:r>
          </a:p>
          <a:p>
            <a:r>
              <a:rPr lang="en-US" sz="1200"/>
              <a:t>* Preprocessing</a:t>
            </a:r>
          </a:p>
          <a:p>
            <a:r>
              <a:rPr lang="en-US" sz="1200"/>
              <a:t>  * Basic preprocessing (bias, dark subtraction and flat fielding)</a:t>
            </a:r>
          </a:p>
          <a:p>
            <a:r>
              <a:rPr lang="en-US" sz="1200"/>
              <a:t>  * Cosmic-ray (CR) rejection (if necessary)</a:t>
            </a:r>
          </a:p>
          <a:p>
            <a:r>
              <a:rPr lang="en-US" sz="1200"/>
              <a:t>  * Additional preprocessing (crop overscan, distortion correction, combine many chips if needed, etc)</a:t>
            </a:r>
          </a:p>
          <a:p>
            <a:r>
              <a:rPr lang="en-US" sz="1200"/>
              <a:t>* Wavelength Identification (Transformation)</a:t>
            </a:r>
          </a:p>
          <a:p>
            <a:r>
              <a:rPr lang="en-US" sz="1200"/>
              <a:t>  * Use "sky" region, lamps (aka "comparison" or "arc"), dusk, etc.</a:t>
            </a:r>
          </a:p>
          <a:p>
            <a:r>
              <a:rPr lang="en-US" sz="1200"/>
              <a:t>  * "``x = 1`` is ``lambda = 500 nm``, ``x = 2`` is ``lambda = 502nm``, ..."</a:t>
            </a:r>
          </a:p>
          <a:p>
            <a:r>
              <a:rPr lang="en-US" sz="1200"/>
              <a:t>* Sky subtraction</a:t>
            </a:r>
          </a:p>
          <a:p>
            <a:r>
              <a:rPr lang="en-US" sz="1200"/>
              <a:t>  * Use "sky" region</a:t>
            </a:r>
          </a:p>
          <a:p>
            <a:r>
              <a:rPr lang="en-US" sz="1200"/>
              <a:t>* Dither Stack (if necessary)</a:t>
            </a:r>
          </a:p>
          <a:p>
            <a:r>
              <a:rPr lang="en-US" sz="1200"/>
              <a:t>* Flux Calibration</a:t>
            </a:r>
          </a:p>
          <a:p>
            <a:r>
              <a:rPr lang="en-US" sz="1200"/>
              <a:t>  * Use spectroscopic standard star.</a:t>
            </a:r>
          </a:p>
          <a:p>
            <a:r>
              <a:rPr lang="en-US" sz="1200"/>
              <a:t>  * For standard star, we usually use lamp for wavelength identification (WHY?)</a:t>
            </a:r>
          </a:p>
          <a:p>
            <a:r>
              <a:rPr lang="en-US" sz="1200"/>
              <a:t>  * "``count = 1`` at ``lambda = 500 nm`` corresponds to 1.8 Jy, ``count = 1`` at ``lambda = 502 nm`` corresponds to 1.2 Jy, ..."</a:t>
            </a:r>
          </a:p>
          <a:p>
            <a:r>
              <a:rPr lang="en-US" sz="1200"/>
              <a:t>* Further correction</a:t>
            </a:r>
          </a:p>
          <a:p>
            <a:r>
              <a:rPr lang="en-US" sz="1200"/>
              <a:t>  * Atmospheric extinction correction</a:t>
            </a:r>
          </a:p>
          <a:p>
            <a:r>
              <a:rPr lang="en-US" sz="1200"/>
              <a:t>  * Terrestrial relative velocity correction</a:t>
            </a:r>
          </a:p>
          <a:p>
            <a:r>
              <a:rPr lang="en-US" sz="1200"/>
              <a:t>  * ...</a:t>
            </a:r>
          </a:p>
          <a:p>
            <a:r>
              <a:rPr lang="en-US" sz="1200"/>
              <a:t>  </a:t>
            </a:r>
          </a:p>
        </p:txBody>
      </p:sp>
    </p:spTree>
    <p:extLst>
      <p:ext uri="{BB962C8B-B14F-4D97-AF65-F5344CB8AC3E}">
        <p14:creationId xmlns:p14="http://schemas.microsoft.com/office/powerpoint/2010/main" val="29085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pic>
        <p:nvPicPr>
          <p:cNvPr id="8" name="Picture 7">
            <a:extLst>
              <a:ext uri="{FF2B5EF4-FFF2-40B4-BE49-F238E27FC236}">
                <a16:creationId xmlns:a16="http://schemas.microsoft.com/office/drawing/2014/main" id="{131287FC-5557-5541-85A0-334887BF441C}"/>
              </a:ext>
            </a:extLst>
          </p:cNvPr>
          <p:cNvPicPr>
            <a:picLocks noChangeAspect="1"/>
          </p:cNvPicPr>
          <p:nvPr/>
        </p:nvPicPr>
        <p:blipFill>
          <a:blip r:embed="rId2"/>
          <a:stretch>
            <a:fillRect/>
          </a:stretch>
        </p:blipFill>
        <p:spPr>
          <a:xfrm>
            <a:off x="361008" y="2343197"/>
            <a:ext cx="3649937" cy="4023123"/>
          </a:xfrm>
          <a:prstGeom prst="rect">
            <a:avLst/>
          </a:prstGeom>
        </p:spPr>
      </p:pic>
      <p:sp>
        <p:nvSpPr>
          <p:cNvPr id="11" name="TextBox 10">
            <a:extLst>
              <a:ext uri="{FF2B5EF4-FFF2-40B4-BE49-F238E27FC236}">
                <a16:creationId xmlns:a16="http://schemas.microsoft.com/office/drawing/2014/main" id="{12F03DC5-01BC-B64E-BCF6-A9018A984D93}"/>
              </a:ext>
            </a:extLst>
          </p:cNvPr>
          <p:cNvSpPr txBox="1"/>
          <p:nvPr/>
        </p:nvSpPr>
        <p:spPr>
          <a:xfrm>
            <a:off x="361008" y="6558455"/>
            <a:ext cx="3839123" cy="261610"/>
          </a:xfrm>
          <a:prstGeom prst="rect">
            <a:avLst/>
          </a:prstGeom>
          <a:noFill/>
        </p:spPr>
        <p:txBody>
          <a:bodyPr wrap="square" rtlCol="0">
            <a:spAutoFit/>
          </a:bodyPr>
          <a:lstStyle/>
          <a:p>
            <a:r>
              <a:rPr lang="en-US" sz="1100"/>
              <a:t>Bias, 2019-10-15, SNU AO2 @ SNU-SAO 1m</a:t>
            </a:r>
          </a:p>
        </p:txBody>
      </p:sp>
      <p:sp>
        <p:nvSpPr>
          <p:cNvPr id="12" name="TextBox 11">
            <a:extLst>
              <a:ext uri="{FF2B5EF4-FFF2-40B4-BE49-F238E27FC236}">
                <a16:creationId xmlns:a16="http://schemas.microsoft.com/office/drawing/2014/main" id="{22AEA7DD-D213-FF4B-8584-0A8F64ADBF01}"/>
              </a:ext>
            </a:extLst>
          </p:cNvPr>
          <p:cNvSpPr txBox="1"/>
          <p:nvPr/>
        </p:nvSpPr>
        <p:spPr>
          <a:xfrm>
            <a:off x="4200130" y="2343197"/>
            <a:ext cx="6068477" cy="923330"/>
          </a:xfrm>
          <a:prstGeom prst="rect">
            <a:avLst/>
          </a:prstGeom>
          <a:noFill/>
        </p:spPr>
        <p:txBody>
          <a:bodyPr wrap="square" rtlCol="0">
            <a:spAutoFit/>
          </a:bodyPr>
          <a:lstStyle/>
          <a:p>
            <a:r>
              <a:rPr lang="en-US"/>
              <a:t>Bias vertical pattern: +- 2 ADU level.</a:t>
            </a:r>
          </a:p>
          <a:p>
            <a:r>
              <a:rPr lang="en-US"/>
              <a:t>Found to be constant over the images.</a:t>
            </a:r>
          </a:p>
          <a:p>
            <a:r>
              <a:rPr lang="en-US"/>
              <a:t>Likely related to instrumental defect than external noise.</a:t>
            </a:r>
          </a:p>
        </p:txBody>
      </p:sp>
      <p:pic>
        <p:nvPicPr>
          <p:cNvPr id="13" name="Picture 12">
            <a:extLst>
              <a:ext uri="{FF2B5EF4-FFF2-40B4-BE49-F238E27FC236}">
                <a16:creationId xmlns:a16="http://schemas.microsoft.com/office/drawing/2014/main" id="{33845FFF-DCAA-144D-93C4-3565BBED570F}"/>
              </a:ext>
            </a:extLst>
          </p:cNvPr>
          <p:cNvPicPr>
            <a:picLocks noChangeAspect="1"/>
          </p:cNvPicPr>
          <p:nvPr/>
        </p:nvPicPr>
        <p:blipFill>
          <a:blip r:embed="rId3"/>
          <a:stretch>
            <a:fillRect/>
          </a:stretch>
        </p:blipFill>
        <p:spPr>
          <a:xfrm>
            <a:off x="4331450" y="3303676"/>
            <a:ext cx="2902918" cy="2410524"/>
          </a:xfrm>
          <a:prstGeom prst="rect">
            <a:avLst/>
          </a:prstGeom>
        </p:spPr>
      </p:pic>
      <p:sp>
        <p:nvSpPr>
          <p:cNvPr id="14" name="Rectangle 13">
            <a:extLst>
              <a:ext uri="{FF2B5EF4-FFF2-40B4-BE49-F238E27FC236}">
                <a16:creationId xmlns:a16="http://schemas.microsoft.com/office/drawing/2014/main" id="{84A340DC-3EFB-E147-BC5E-E9E0C96A52C0}"/>
              </a:ext>
            </a:extLst>
          </p:cNvPr>
          <p:cNvSpPr/>
          <p:nvPr/>
        </p:nvSpPr>
        <p:spPr>
          <a:xfrm>
            <a:off x="2091559" y="4352501"/>
            <a:ext cx="562520" cy="1564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AF3FC5E-2CD6-7144-8E53-E45D288FDDDB}"/>
              </a:ext>
            </a:extLst>
          </p:cNvPr>
          <p:cNvSpPr txBox="1"/>
          <p:nvPr/>
        </p:nvSpPr>
        <p:spPr>
          <a:xfrm>
            <a:off x="7924799" y="3545307"/>
            <a:ext cx="3605049" cy="646331"/>
          </a:xfrm>
          <a:prstGeom prst="rect">
            <a:avLst/>
          </a:prstGeom>
          <a:noFill/>
        </p:spPr>
        <p:txBody>
          <a:bodyPr wrap="square" rtlCol="0">
            <a:spAutoFit/>
          </a:bodyPr>
          <a:lstStyle/>
          <a:p>
            <a:r>
              <a:rPr lang="en-US" b="1"/>
              <a:t>Assume</a:t>
            </a:r>
            <a:r>
              <a:rPr lang="en-US"/>
              <a:t> the 2-D bias pattern is </a:t>
            </a:r>
            <a:r>
              <a:rPr lang="en-US">
                <a:solidFill>
                  <a:srgbClr val="FF0000"/>
                </a:solidFill>
              </a:rPr>
              <a:t>constant</a:t>
            </a:r>
            <a:r>
              <a:rPr lang="en-US"/>
              <a:t> over the observation.</a:t>
            </a:r>
          </a:p>
        </p:txBody>
      </p:sp>
    </p:spTree>
    <p:extLst>
      <p:ext uri="{BB962C8B-B14F-4D97-AF65-F5344CB8AC3E}">
        <p14:creationId xmlns:p14="http://schemas.microsoft.com/office/powerpoint/2010/main" val="124342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sp>
        <p:nvSpPr>
          <p:cNvPr id="10" name="TextBox 9">
            <a:extLst>
              <a:ext uri="{FF2B5EF4-FFF2-40B4-BE49-F238E27FC236}">
                <a16:creationId xmlns:a16="http://schemas.microsoft.com/office/drawing/2014/main" id="{9F85A392-B129-A04B-8AB2-2B637194DCD4}"/>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grpSp>
        <p:nvGrpSpPr>
          <p:cNvPr id="32" name="Group 31">
            <a:extLst>
              <a:ext uri="{FF2B5EF4-FFF2-40B4-BE49-F238E27FC236}">
                <a16:creationId xmlns:a16="http://schemas.microsoft.com/office/drawing/2014/main" id="{53CBA004-5FAB-C242-9EF3-5AAF7AFEE878}"/>
              </a:ext>
            </a:extLst>
          </p:cNvPr>
          <p:cNvGrpSpPr/>
          <p:nvPr/>
        </p:nvGrpSpPr>
        <p:grpSpPr>
          <a:xfrm>
            <a:off x="8318007" y="882005"/>
            <a:ext cx="3605291" cy="5632311"/>
            <a:chOff x="8246281" y="1678592"/>
            <a:chExt cx="3605291" cy="5632311"/>
          </a:xfrm>
        </p:grpSpPr>
        <p:sp>
          <p:nvSpPr>
            <p:cNvPr id="5" name="Rectangle 4">
              <a:extLst>
                <a:ext uri="{FF2B5EF4-FFF2-40B4-BE49-F238E27FC236}">
                  <a16:creationId xmlns:a16="http://schemas.microsoft.com/office/drawing/2014/main" id="{F19F6670-9F8A-5E4E-A574-99C875E84345}"/>
                </a:ext>
              </a:extLst>
            </p:cNvPr>
            <p:cNvSpPr/>
            <p:nvPr/>
          </p:nvSpPr>
          <p:spPr>
            <a:xfrm>
              <a:off x="8271065" y="4144731"/>
              <a:ext cx="3207929" cy="253916"/>
            </a:xfrm>
            <a:prstGeom prst="rect">
              <a:avLst/>
            </a:prstGeom>
          </p:spPr>
          <p:txBody>
            <a:bodyPr wrap="none">
              <a:spAutoFit/>
            </a:bodyPr>
            <a:lstStyle/>
            <a:p>
              <a:r>
                <a:rPr lang="en-US" sz="1050">
                  <a:hlinkClick r:id="rId2"/>
                </a:rPr>
                <a:t>http://darkerview.com/CCDProblems/ampglow.php</a:t>
              </a:r>
              <a:endParaRPr lang="en-US" sz="1050"/>
            </a:p>
          </p:txBody>
        </p:sp>
        <p:sp>
          <p:nvSpPr>
            <p:cNvPr id="6" name="Rectangle 5">
              <a:extLst>
                <a:ext uri="{FF2B5EF4-FFF2-40B4-BE49-F238E27FC236}">
                  <a16:creationId xmlns:a16="http://schemas.microsoft.com/office/drawing/2014/main" id="{9C307153-ABEB-1E49-BC90-56F6C00995C1}"/>
                </a:ext>
              </a:extLst>
            </p:cNvPr>
            <p:cNvSpPr/>
            <p:nvPr/>
          </p:nvSpPr>
          <p:spPr>
            <a:xfrm>
              <a:off x="8246281" y="1678592"/>
              <a:ext cx="3605291" cy="5632311"/>
            </a:xfrm>
            <a:prstGeom prst="rect">
              <a:avLst/>
            </a:prstGeom>
          </p:spPr>
          <p:txBody>
            <a:bodyPr wrap="square">
              <a:spAutoFit/>
            </a:bodyPr>
            <a:lstStyle/>
            <a:p>
              <a:r>
                <a:rPr lang="en-US" b="1" u="sng"/>
                <a:t>Ampglow</a:t>
              </a:r>
              <a:r>
                <a:rPr lang="en-US"/>
                <a:t> (amplifier glow): </a:t>
              </a:r>
              <a:r>
                <a:rPr lang="en-US" b="1">
                  <a:solidFill>
                    <a:srgbClr val="FF0000"/>
                  </a:solidFill>
                </a:rPr>
                <a:t>1, 3</a:t>
              </a:r>
            </a:p>
            <a:p>
              <a:r>
                <a:rPr lang="en-US"/>
                <a:t>While the A/D converter converts voltage to ADU, the converter can emit light which produces signal. The ampglow pattern is CCD specific. You don't need to care this because the meaningful spectrum will be at the central part of the CCD.</a:t>
              </a:r>
            </a:p>
            <a:p>
              <a:endParaRPr lang="en-US"/>
            </a:p>
            <a:p>
              <a:r>
                <a:rPr lang="en-US" b="1" u="sng"/>
                <a:t>Afterimage</a:t>
              </a:r>
              <a:r>
                <a:rPr lang="en-US"/>
                <a:t>: </a:t>
              </a:r>
              <a:r>
                <a:rPr lang="en-US" b="1">
                  <a:solidFill>
                    <a:srgbClr val="FF0000"/>
                  </a:solidFill>
                </a:rPr>
                <a:t>2</a:t>
              </a:r>
            </a:p>
            <a:p>
              <a:r>
                <a:rPr lang="en-US"/>
                <a:t>There is a clear "afterimage" with additional &lt;~ 50 ADU signal. This happens because the readout of the electrons are not perfect.</a:t>
              </a:r>
            </a:p>
            <a:p>
              <a:r>
                <a:rPr lang="en-US"/>
                <a:t>This decreases as time goes, but there is no way to avoid this.</a:t>
              </a:r>
            </a:p>
            <a:p>
              <a:endParaRPr lang="en-US"/>
            </a:p>
            <a:p>
              <a:r>
                <a:rPr lang="en-US"/>
                <a:t>These two are </a:t>
              </a:r>
              <a:r>
                <a:rPr lang="en-US">
                  <a:solidFill>
                    <a:srgbClr val="FF0000"/>
                  </a:solidFill>
                </a:rPr>
                <a:t>things you cannot solve</a:t>
              </a:r>
              <a:r>
                <a:rPr lang="en-US"/>
                <a:t>.</a:t>
              </a:r>
            </a:p>
          </p:txBody>
        </p:sp>
      </p:grpSp>
      <p:pic>
        <p:nvPicPr>
          <p:cNvPr id="15" name="Picture 14">
            <a:extLst>
              <a:ext uri="{FF2B5EF4-FFF2-40B4-BE49-F238E27FC236}">
                <a16:creationId xmlns:a16="http://schemas.microsoft.com/office/drawing/2014/main" id="{40B6D591-C35C-7D46-BA33-EBC087AED1A5}"/>
              </a:ext>
            </a:extLst>
          </p:cNvPr>
          <p:cNvPicPr>
            <a:picLocks noChangeAspect="1"/>
          </p:cNvPicPr>
          <p:nvPr/>
        </p:nvPicPr>
        <p:blipFill>
          <a:blip r:embed="rId3"/>
          <a:stretch>
            <a:fillRect/>
          </a:stretch>
        </p:blipFill>
        <p:spPr>
          <a:xfrm>
            <a:off x="-13657" y="1984923"/>
            <a:ext cx="3675601" cy="4319616"/>
          </a:xfrm>
          <a:prstGeom prst="rect">
            <a:avLst/>
          </a:prstGeom>
        </p:spPr>
      </p:pic>
      <p:grpSp>
        <p:nvGrpSpPr>
          <p:cNvPr id="21" name="Group 20">
            <a:extLst>
              <a:ext uri="{FF2B5EF4-FFF2-40B4-BE49-F238E27FC236}">
                <a16:creationId xmlns:a16="http://schemas.microsoft.com/office/drawing/2014/main" id="{8558B7BE-EC31-D843-B4F1-5F38D8A85FAE}"/>
              </a:ext>
            </a:extLst>
          </p:cNvPr>
          <p:cNvGrpSpPr/>
          <p:nvPr/>
        </p:nvGrpSpPr>
        <p:grpSpPr>
          <a:xfrm>
            <a:off x="3889406" y="1368798"/>
            <a:ext cx="4176355" cy="3856435"/>
            <a:chOff x="3702175" y="1867523"/>
            <a:chExt cx="4176355" cy="3856435"/>
          </a:xfrm>
        </p:grpSpPr>
        <p:pic>
          <p:nvPicPr>
            <p:cNvPr id="16" name="Picture 15">
              <a:extLst>
                <a:ext uri="{FF2B5EF4-FFF2-40B4-BE49-F238E27FC236}">
                  <a16:creationId xmlns:a16="http://schemas.microsoft.com/office/drawing/2014/main" id="{9B728589-D002-6F4F-82AB-68CEC8500D8F}"/>
                </a:ext>
              </a:extLst>
            </p:cNvPr>
            <p:cNvPicPr>
              <a:picLocks noChangeAspect="1"/>
            </p:cNvPicPr>
            <p:nvPr/>
          </p:nvPicPr>
          <p:blipFill>
            <a:blip r:embed="rId4"/>
            <a:stretch>
              <a:fillRect/>
            </a:stretch>
          </p:blipFill>
          <p:spPr>
            <a:xfrm>
              <a:off x="3702175" y="1867523"/>
              <a:ext cx="4151571" cy="1963874"/>
            </a:xfrm>
            <a:prstGeom prst="rect">
              <a:avLst/>
            </a:prstGeom>
          </p:spPr>
        </p:pic>
        <p:pic>
          <p:nvPicPr>
            <p:cNvPr id="17" name="Picture 16">
              <a:extLst>
                <a:ext uri="{FF2B5EF4-FFF2-40B4-BE49-F238E27FC236}">
                  <a16:creationId xmlns:a16="http://schemas.microsoft.com/office/drawing/2014/main" id="{C5CCF9F5-374F-B343-B9E3-CB5995ADEBEC}"/>
                </a:ext>
              </a:extLst>
            </p:cNvPr>
            <p:cNvPicPr>
              <a:picLocks noChangeAspect="1"/>
            </p:cNvPicPr>
            <p:nvPr/>
          </p:nvPicPr>
          <p:blipFill>
            <a:blip r:embed="rId5"/>
            <a:stretch>
              <a:fillRect/>
            </a:stretch>
          </p:blipFill>
          <p:spPr>
            <a:xfrm>
              <a:off x="3726959" y="3499894"/>
              <a:ext cx="4151571" cy="2224064"/>
            </a:xfrm>
            <a:prstGeom prst="rect">
              <a:avLst/>
            </a:prstGeom>
          </p:spPr>
        </p:pic>
        <p:sp>
          <p:nvSpPr>
            <p:cNvPr id="18" name="TextBox 17">
              <a:extLst>
                <a:ext uri="{FF2B5EF4-FFF2-40B4-BE49-F238E27FC236}">
                  <a16:creationId xmlns:a16="http://schemas.microsoft.com/office/drawing/2014/main" id="{92D1FE7C-EAF9-644F-A45F-0887B673AF89}"/>
                </a:ext>
              </a:extLst>
            </p:cNvPr>
            <p:cNvSpPr txBox="1"/>
            <p:nvPr/>
          </p:nvSpPr>
          <p:spPr>
            <a:xfrm>
              <a:off x="4624552" y="1984923"/>
              <a:ext cx="378372" cy="369332"/>
            </a:xfrm>
            <a:prstGeom prst="rect">
              <a:avLst/>
            </a:prstGeom>
            <a:noFill/>
          </p:spPr>
          <p:txBody>
            <a:bodyPr wrap="square" rtlCol="0">
              <a:spAutoFit/>
            </a:bodyPr>
            <a:lstStyle/>
            <a:p>
              <a:r>
                <a:rPr lang="en-US" altLang="ko-KR" b="1">
                  <a:solidFill>
                    <a:srgbClr val="FF0000"/>
                  </a:solidFill>
                </a:rPr>
                <a:t>1</a:t>
              </a:r>
              <a:endParaRPr lang="en-US" b="1">
                <a:solidFill>
                  <a:srgbClr val="FF0000"/>
                </a:solidFill>
              </a:endParaRPr>
            </a:p>
          </p:txBody>
        </p:sp>
        <p:sp>
          <p:nvSpPr>
            <p:cNvPr id="19" name="TextBox 18">
              <a:extLst>
                <a:ext uri="{FF2B5EF4-FFF2-40B4-BE49-F238E27FC236}">
                  <a16:creationId xmlns:a16="http://schemas.microsoft.com/office/drawing/2014/main" id="{D460CCD9-8B22-544C-A824-01689C0FD817}"/>
                </a:ext>
              </a:extLst>
            </p:cNvPr>
            <p:cNvSpPr txBox="1"/>
            <p:nvPr/>
          </p:nvSpPr>
          <p:spPr>
            <a:xfrm>
              <a:off x="4622741" y="4065929"/>
              <a:ext cx="378372" cy="369332"/>
            </a:xfrm>
            <a:prstGeom prst="rect">
              <a:avLst/>
            </a:prstGeom>
            <a:noFill/>
          </p:spPr>
          <p:txBody>
            <a:bodyPr wrap="square" rtlCol="0">
              <a:spAutoFit/>
            </a:bodyPr>
            <a:lstStyle/>
            <a:p>
              <a:r>
                <a:rPr lang="en-US" altLang="ko-KR" b="1">
                  <a:solidFill>
                    <a:srgbClr val="FF0000"/>
                  </a:solidFill>
                </a:rPr>
                <a:t>3</a:t>
              </a:r>
              <a:endParaRPr lang="en-US" b="1">
                <a:solidFill>
                  <a:srgbClr val="FF0000"/>
                </a:solidFill>
              </a:endParaRPr>
            </a:p>
          </p:txBody>
        </p:sp>
      </p:grpSp>
      <p:pic>
        <p:nvPicPr>
          <p:cNvPr id="20" name="Picture 19">
            <a:extLst>
              <a:ext uri="{FF2B5EF4-FFF2-40B4-BE49-F238E27FC236}">
                <a16:creationId xmlns:a16="http://schemas.microsoft.com/office/drawing/2014/main" id="{FAD9B4FE-A7CD-0041-B2F7-9FA01BA9D825}"/>
              </a:ext>
            </a:extLst>
          </p:cNvPr>
          <p:cNvPicPr>
            <a:picLocks noChangeAspect="1"/>
          </p:cNvPicPr>
          <p:nvPr/>
        </p:nvPicPr>
        <p:blipFill>
          <a:blip r:embed="rId6"/>
          <a:stretch>
            <a:fillRect/>
          </a:stretch>
        </p:blipFill>
        <p:spPr>
          <a:xfrm>
            <a:off x="3982496" y="5105860"/>
            <a:ext cx="4084355" cy="1780722"/>
          </a:xfrm>
          <a:prstGeom prst="rect">
            <a:avLst/>
          </a:prstGeom>
        </p:spPr>
      </p:pic>
      <p:sp>
        <p:nvSpPr>
          <p:cNvPr id="22" name="TextBox 21">
            <a:extLst>
              <a:ext uri="{FF2B5EF4-FFF2-40B4-BE49-F238E27FC236}">
                <a16:creationId xmlns:a16="http://schemas.microsoft.com/office/drawing/2014/main" id="{9C813B09-F8ED-784A-8213-FCF24CAC7961}"/>
              </a:ext>
            </a:extLst>
          </p:cNvPr>
          <p:cNvSpPr txBox="1"/>
          <p:nvPr/>
        </p:nvSpPr>
        <p:spPr>
          <a:xfrm>
            <a:off x="4568231" y="5212222"/>
            <a:ext cx="378372" cy="369332"/>
          </a:xfrm>
          <a:prstGeom prst="rect">
            <a:avLst/>
          </a:prstGeom>
          <a:noFill/>
        </p:spPr>
        <p:txBody>
          <a:bodyPr wrap="square" rtlCol="0">
            <a:spAutoFit/>
          </a:bodyPr>
          <a:lstStyle/>
          <a:p>
            <a:r>
              <a:rPr lang="en-US" b="1">
                <a:solidFill>
                  <a:srgbClr val="FF0000"/>
                </a:solidFill>
              </a:rPr>
              <a:t>2</a:t>
            </a:r>
          </a:p>
        </p:txBody>
      </p:sp>
      <p:sp>
        <p:nvSpPr>
          <p:cNvPr id="23" name="Freeform 22">
            <a:extLst>
              <a:ext uri="{FF2B5EF4-FFF2-40B4-BE49-F238E27FC236}">
                <a16:creationId xmlns:a16="http://schemas.microsoft.com/office/drawing/2014/main" id="{C3B8EE50-D82D-3445-8E1B-A55206E02C5A}"/>
              </a:ext>
            </a:extLst>
          </p:cNvPr>
          <p:cNvSpPr/>
          <p:nvPr/>
        </p:nvSpPr>
        <p:spPr>
          <a:xfrm>
            <a:off x="4813738" y="6102733"/>
            <a:ext cx="2921876" cy="319088"/>
          </a:xfrm>
          <a:custGeom>
            <a:avLst/>
            <a:gdLst>
              <a:gd name="connsiteX0" fmla="*/ 0 w 2921876"/>
              <a:gd name="connsiteY0" fmla="*/ 319088 h 319088"/>
              <a:gd name="connsiteX1" fmla="*/ 893379 w 2921876"/>
              <a:gd name="connsiteY1" fmla="*/ 77350 h 319088"/>
              <a:gd name="connsiteX2" fmla="*/ 2186152 w 2921876"/>
              <a:gd name="connsiteY2" fmla="*/ 14288 h 319088"/>
              <a:gd name="connsiteX3" fmla="*/ 2921876 w 2921876"/>
              <a:gd name="connsiteY3" fmla="*/ 319088 h 319088"/>
            </a:gdLst>
            <a:ahLst/>
            <a:cxnLst>
              <a:cxn ang="0">
                <a:pos x="connsiteX0" y="connsiteY0"/>
              </a:cxn>
              <a:cxn ang="0">
                <a:pos x="connsiteX1" y="connsiteY1"/>
              </a:cxn>
              <a:cxn ang="0">
                <a:pos x="connsiteX2" y="connsiteY2"/>
              </a:cxn>
              <a:cxn ang="0">
                <a:pos x="connsiteX3" y="connsiteY3"/>
              </a:cxn>
            </a:cxnLst>
            <a:rect l="l" t="t" r="r" b="b"/>
            <a:pathLst>
              <a:path w="2921876" h="319088">
                <a:moveTo>
                  <a:pt x="0" y="319088"/>
                </a:moveTo>
                <a:cubicBezTo>
                  <a:pt x="264510" y="223619"/>
                  <a:pt x="529020" y="128150"/>
                  <a:pt x="893379" y="77350"/>
                </a:cubicBezTo>
                <a:cubicBezTo>
                  <a:pt x="1257738" y="26550"/>
                  <a:pt x="1848069" y="-26002"/>
                  <a:pt x="2186152" y="14288"/>
                </a:cubicBezTo>
                <a:cubicBezTo>
                  <a:pt x="2524235" y="54578"/>
                  <a:pt x="2723055" y="186833"/>
                  <a:pt x="2921876" y="319088"/>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951F67F-A8A7-474A-AE2C-6E139B1CD0BE}"/>
              </a:ext>
            </a:extLst>
          </p:cNvPr>
          <p:cNvSpPr txBox="1"/>
          <p:nvPr/>
        </p:nvSpPr>
        <p:spPr>
          <a:xfrm>
            <a:off x="3661944" y="1458342"/>
            <a:ext cx="604119" cy="166199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30000</a:t>
            </a:r>
          </a:p>
          <a:p>
            <a:pPr algn="r"/>
            <a:endParaRPr lang="en-US" sz="900"/>
          </a:p>
          <a:p>
            <a:pPr algn="r"/>
            <a:endParaRPr lang="en-US" sz="900"/>
          </a:p>
          <a:p>
            <a:pPr algn="r"/>
            <a:r>
              <a:rPr lang="en-US" sz="1200"/>
              <a:t>20000</a:t>
            </a:r>
          </a:p>
          <a:p>
            <a:pPr algn="r"/>
            <a:endParaRPr lang="en-US" sz="900"/>
          </a:p>
          <a:p>
            <a:pPr algn="r"/>
            <a:endParaRPr lang="en-US" sz="900"/>
          </a:p>
          <a:p>
            <a:pPr algn="r"/>
            <a:r>
              <a:rPr lang="en-US" sz="1200"/>
              <a:t>10000</a:t>
            </a:r>
          </a:p>
          <a:p>
            <a:pPr algn="r"/>
            <a:endParaRPr lang="en-US" sz="900"/>
          </a:p>
          <a:p>
            <a:pPr algn="r"/>
            <a:endParaRPr lang="en-US" sz="900"/>
          </a:p>
          <a:p>
            <a:pPr algn="r"/>
            <a:r>
              <a:rPr lang="en-US" sz="1200"/>
              <a:t>0</a:t>
            </a:r>
          </a:p>
        </p:txBody>
      </p:sp>
      <p:sp>
        <p:nvSpPr>
          <p:cNvPr id="26" name="TextBox 25">
            <a:extLst>
              <a:ext uri="{FF2B5EF4-FFF2-40B4-BE49-F238E27FC236}">
                <a16:creationId xmlns:a16="http://schemas.microsoft.com/office/drawing/2014/main" id="{E0F7DEA3-73B6-A746-8172-B9E7D57269A9}"/>
              </a:ext>
            </a:extLst>
          </p:cNvPr>
          <p:cNvSpPr txBox="1"/>
          <p:nvPr/>
        </p:nvSpPr>
        <p:spPr>
          <a:xfrm>
            <a:off x="3655843" y="3190330"/>
            <a:ext cx="604119"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2000</a:t>
            </a:r>
          </a:p>
          <a:p>
            <a:pPr algn="r"/>
            <a:endParaRPr lang="en-US" sz="900"/>
          </a:p>
          <a:p>
            <a:pPr algn="r"/>
            <a:endParaRPr lang="en-US" sz="900"/>
          </a:p>
          <a:p>
            <a:pPr algn="r"/>
            <a:endParaRPr lang="en-US" sz="900"/>
          </a:p>
          <a:p>
            <a:pPr algn="r"/>
            <a:endParaRPr lang="en-US" sz="900"/>
          </a:p>
          <a:p>
            <a:pPr algn="r"/>
            <a:r>
              <a:rPr lang="en-US" sz="1200"/>
              <a:t>1000</a:t>
            </a:r>
          </a:p>
          <a:p>
            <a:pPr algn="r"/>
            <a:endParaRPr lang="en-US" sz="1200"/>
          </a:p>
          <a:p>
            <a:pPr algn="r"/>
            <a:endParaRPr lang="en-US" sz="1200"/>
          </a:p>
          <a:p>
            <a:pPr algn="r"/>
            <a:endParaRPr lang="en-US" sz="1200"/>
          </a:p>
          <a:p>
            <a:pPr algn="r"/>
            <a:r>
              <a:rPr lang="en-US" sz="1200"/>
              <a:t>0</a:t>
            </a:r>
          </a:p>
        </p:txBody>
      </p:sp>
      <p:sp>
        <p:nvSpPr>
          <p:cNvPr id="27" name="TextBox 26">
            <a:extLst>
              <a:ext uri="{FF2B5EF4-FFF2-40B4-BE49-F238E27FC236}">
                <a16:creationId xmlns:a16="http://schemas.microsoft.com/office/drawing/2014/main" id="{0CD1EE71-D8A7-3B48-AEFB-EBED066B1678}"/>
              </a:ext>
            </a:extLst>
          </p:cNvPr>
          <p:cNvSpPr txBox="1"/>
          <p:nvPr/>
        </p:nvSpPr>
        <p:spPr>
          <a:xfrm>
            <a:off x="3803066" y="5105860"/>
            <a:ext cx="444613"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a:t>
            </a:r>
          </a:p>
          <a:p>
            <a:pPr algn="r"/>
            <a:endParaRPr lang="en-US" sz="1000"/>
          </a:p>
          <a:p>
            <a:pPr algn="r"/>
            <a:endParaRPr lang="en-US" sz="1000"/>
          </a:p>
          <a:p>
            <a:pPr algn="r"/>
            <a:endParaRPr lang="en-US" sz="1000"/>
          </a:p>
          <a:p>
            <a:pPr algn="r"/>
            <a:r>
              <a:rPr lang="en-US" sz="1200"/>
              <a:t>200</a:t>
            </a:r>
          </a:p>
          <a:p>
            <a:pPr algn="r"/>
            <a:endParaRPr lang="en-US" sz="1000"/>
          </a:p>
          <a:p>
            <a:pPr algn="r"/>
            <a:endParaRPr lang="en-US" sz="1000"/>
          </a:p>
          <a:p>
            <a:pPr algn="r"/>
            <a:endParaRPr lang="en-US" sz="1000"/>
          </a:p>
          <a:p>
            <a:pPr algn="r"/>
            <a:r>
              <a:rPr lang="en-US" sz="1200"/>
              <a:t>100</a:t>
            </a:r>
          </a:p>
          <a:p>
            <a:pPr algn="r"/>
            <a:endParaRPr lang="en-US" sz="1200"/>
          </a:p>
        </p:txBody>
      </p:sp>
      <p:sp>
        <p:nvSpPr>
          <p:cNvPr id="28" name="TextBox 27">
            <a:extLst>
              <a:ext uri="{FF2B5EF4-FFF2-40B4-BE49-F238E27FC236}">
                <a16:creationId xmlns:a16="http://schemas.microsoft.com/office/drawing/2014/main" id="{3AC827AD-74F2-1E42-BBF8-48FD90E1C02C}"/>
              </a:ext>
            </a:extLst>
          </p:cNvPr>
          <p:cNvSpPr txBox="1"/>
          <p:nvPr/>
        </p:nvSpPr>
        <p:spPr>
          <a:xfrm>
            <a:off x="314238" y="1576552"/>
            <a:ext cx="2628659" cy="369332"/>
          </a:xfrm>
          <a:prstGeom prst="rect">
            <a:avLst/>
          </a:prstGeom>
          <a:noFill/>
        </p:spPr>
        <p:txBody>
          <a:bodyPr wrap="square" rtlCol="0">
            <a:spAutoFit/>
          </a:bodyPr>
          <a:lstStyle/>
          <a:p>
            <a:r>
              <a:rPr lang="en-US"/>
              <a:t>bright spots: </a:t>
            </a:r>
            <a:r>
              <a:rPr lang="en-US" b="1" u="sng"/>
              <a:t>hot pixels</a:t>
            </a:r>
          </a:p>
        </p:txBody>
      </p:sp>
      <p:sp>
        <p:nvSpPr>
          <p:cNvPr id="29" name="TextBox 28">
            <a:extLst>
              <a:ext uri="{FF2B5EF4-FFF2-40B4-BE49-F238E27FC236}">
                <a16:creationId xmlns:a16="http://schemas.microsoft.com/office/drawing/2014/main" id="{AFB79E52-3E7C-5A4B-8AD6-905984CCCE17}"/>
              </a:ext>
            </a:extLst>
          </p:cNvPr>
          <p:cNvSpPr txBox="1"/>
          <p:nvPr/>
        </p:nvSpPr>
        <p:spPr>
          <a:xfrm>
            <a:off x="0" y="3698161"/>
            <a:ext cx="1208690" cy="369332"/>
          </a:xfrm>
          <a:prstGeom prst="rect">
            <a:avLst/>
          </a:prstGeom>
          <a:noFill/>
        </p:spPr>
        <p:txBody>
          <a:bodyPr wrap="square" rtlCol="0">
            <a:spAutoFit/>
          </a:bodyPr>
          <a:lstStyle/>
          <a:p>
            <a:r>
              <a:rPr lang="en-US" b="1">
                <a:solidFill>
                  <a:srgbClr val="FF0000"/>
                </a:solidFill>
              </a:rPr>
              <a:t>ampglow</a:t>
            </a:r>
          </a:p>
        </p:txBody>
      </p:sp>
      <p:sp>
        <p:nvSpPr>
          <p:cNvPr id="30" name="TextBox 29">
            <a:extLst>
              <a:ext uri="{FF2B5EF4-FFF2-40B4-BE49-F238E27FC236}">
                <a16:creationId xmlns:a16="http://schemas.microsoft.com/office/drawing/2014/main" id="{198F1730-F311-A94E-9A53-88CC33CE190C}"/>
              </a:ext>
            </a:extLst>
          </p:cNvPr>
          <p:cNvSpPr txBox="1"/>
          <p:nvPr/>
        </p:nvSpPr>
        <p:spPr>
          <a:xfrm>
            <a:off x="2499480" y="4595385"/>
            <a:ext cx="1208690" cy="369332"/>
          </a:xfrm>
          <a:prstGeom prst="rect">
            <a:avLst/>
          </a:prstGeom>
          <a:noFill/>
        </p:spPr>
        <p:txBody>
          <a:bodyPr wrap="square" rtlCol="0">
            <a:spAutoFit/>
          </a:bodyPr>
          <a:lstStyle/>
          <a:p>
            <a:r>
              <a:rPr lang="en-US" b="1">
                <a:solidFill>
                  <a:srgbClr val="FF0000"/>
                </a:solidFill>
              </a:rPr>
              <a:t>ampglow</a:t>
            </a:r>
          </a:p>
        </p:txBody>
      </p:sp>
      <p:sp>
        <p:nvSpPr>
          <p:cNvPr id="31" name="TextBox 30">
            <a:extLst>
              <a:ext uri="{FF2B5EF4-FFF2-40B4-BE49-F238E27FC236}">
                <a16:creationId xmlns:a16="http://schemas.microsoft.com/office/drawing/2014/main" id="{C7AE3407-EB1F-AB46-82E0-BE232DBA1327}"/>
              </a:ext>
            </a:extLst>
          </p:cNvPr>
          <p:cNvSpPr txBox="1"/>
          <p:nvPr/>
        </p:nvSpPr>
        <p:spPr>
          <a:xfrm>
            <a:off x="1208690" y="2813957"/>
            <a:ext cx="1408386" cy="369332"/>
          </a:xfrm>
          <a:prstGeom prst="rect">
            <a:avLst/>
          </a:prstGeom>
          <a:noFill/>
        </p:spPr>
        <p:txBody>
          <a:bodyPr wrap="square" rtlCol="0">
            <a:spAutoFit/>
          </a:bodyPr>
          <a:lstStyle/>
          <a:p>
            <a:r>
              <a:rPr lang="en-US" b="1">
                <a:solidFill>
                  <a:srgbClr val="FF0000"/>
                </a:solidFill>
              </a:rPr>
              <a:t>afterimage</a:t>
            </a:r>
          </a:p>
        </p:txBody>
      </p:sp>
    </p:spTree>
    <p:extLst>
      <p:ext uri="{BB962C8B-B14F-4D97-AF65-F5344CB8AC3E}">
        <p14:creationId xmlns:p14="http://schemas.microsoft.com/office/powerpoint/2010/main" val="83146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5C56B-09A4-7745-9809-930BDAAB45AB}"/>
              </a:ext>
            </a:extLst>
          </p:cNvPr>
          <p:cNvSpPr>
            <a:spLocks noGrp="1"/>
          </p:cNvSpPr>
          <p:nvPr>
            <p:ph idx="1"/>
          </p:nvPr>
        </p:nvSpPr>
        <p:spPr/>
        <p:txBody>
          <a:bodyPr/>
          <a:lstStyle/>
          <a:p>
            <a:r>
              <a:rPr lang="en-US"/>
              <a:t>Flat = spectroscopically flat lamp (</a:t>
            </a:r>
            <a:r>
              <a:rPr lang="en-US">
                <a:solidFill>
                  <a:srgbClr val="FF0000"/>
                </a:solidFill>
              </a:rPr>
              <a:t>Light Frame</a:t>
            </a:r>
            <a:r>
              <a:rPr lang="en-US"/>
              <a:t>)</a:t>
            </a:r>
          </a:p>
          <a:p>
            <a:endParaRPr lang="en-US"/>
          </a:p>
        </p:txBody>
      </p:sp>
      <p:sp>
        <p:nvSpPr>
          <p:cNvPr id="3" name="Title 2">
            <a:extLst>
              <a:ext uri="{FF2B5EF4-FFF2-40B4-BE49-F238E27FC236}">
                <a16:creationId xmlns:a16="http://schemas.microsoft.com/office/drawing/2014/main" id="{2531BB76-4D57-A14F-9760-AA041AED6384}"/>
              </a:ext>
            </a:extLst>
          </p:cNvPr>
          <p:cNvSpPr>
            <a:spLocks noGrp="1"/>
          </p:cNvSpPr>
          <p:nvPr>
            <p:ph type="title"/>
          </p:nvPr>
        </p:nvSpPr>
        <p:spPr/>
        <p:txBody>
          <a:bodyPr>
            <a:normAutofit fontScale="90000"/>
          </a:bodyPr>
          <a:lstStyle/>
          <a:p>
            <a:r>
              <a:rPr lang="en-US"/>
              <a:t>Flat</a:t>
            </a:r>
          </a:p>
        </p:txBody>
      </p:sp>
      <p:pic>
        <p:nvPicPr>
          <p:cNvPr id="6" name="Picture 5">
            <a:extLst>
              <a:ext uri="{FF2B5EF4-FFF2-40B4-BE49-F238E27FC236}">
                <a16:creationId xmlns:a16="http://schemas.microsoft.com/office/drawing/2014/main" id="{612ADC05-88A7-6640-8A35-FC47B22C715A}"/>
              </a:ext>
            </a:extLst>
          </p:cNvPr>
          <p:cNvPicPr>
            <a:picLocks noChangeAspect="1"/>
          </p:cNvPicPr>
          <p:nvPr/>
        </p:nvPicPr>
        <p:blipFill>
          <a:blip r:embed="rId2"/>
          <a:stretch>
            <a:fillRect/>
          </a:stretch>
        </p:blipFill>
        <p:spPr>
          <a:xfrm>
            <a:off x="0" y="2711669"/>
            <a:ext cx="3590408" cy="3805402"/>
          </a:xfrm>
          <a:prstGeom prst="rect">
            <a:avLst/>
          </a:prstGeom>
        </p:spPr>
      </p:pic>
      <p:sp>
        <p:nvSpPr>
          <p:cNvPr id="7" name="TextBox 6">
            <a:extLst>
              <a:ext uri="{FF2B5EF4-FFF2-40B4-BE49-F238E27FC236}">
                <a16:creationId xmlns:a16="http://schemas.microsoft.com/office/drawing/2014/main" id="{E8648526-367B-BC4E-B7BD-94BAE118A683}"/>
              </a:ext>
            </a:extLst>
          </p:cNvPr>
          <p:cNvSpPr txBox="1"/>
          <p:nvPr/>
        </p:nvSpPr>
        <p:spPr>
          <a:xfrm>
            <a:off x="178677" y="2782669"/>
            <a:ext cx="1240220" cy="646331"/>
          </a:xfrm>
          <a:prstGeom prst="rect">
            <a:avLst/>
          </a:prstGeom>
          <a:noFill/>
        </p:spPr>
        <p:txBody>
          <a:bodyPr wrap="square" rtlCol="0">
            <a:spAutoFit/>
          </a:bodyPr>
          <a:lstStyle/>
          <a:p>
            <a:r>
              <a:rPr lang="en-US" b="1">
                <a:solidFill>
                  <a:srgbClr val="FF0000"/>
                </a:solidFill>
              </a:rPr>
              <a:t>scattered light halo</a:t>
            </a:r>
          </a:p>
        </p:txBody>
      </p:sp>
      <p:sp>
        <p:nvSpPr>
          <p:cNvPr id="9" name="TextBox 8">
            <a:extLst>
              <a:ext uri="{FF2B5EF4-FFF2-40B4-BE49-F238E27FC236}">
                <a16:creationId xmlns:a16="http://schemas.microsoft.com/office/drawing/2014/main" id="{B4CCA6C3-356C-7C46-AD01-F9B64D11E51D}"/>
              </a:ext>
            </a:extLst>
          </p:cNvPr>
          <p:cNvSpPr txBox="1"/>
          <p:nvPr/>
        </p:nvSpPr>
        <p:spPr>
          <a:xfrm>
            <a:off x="0" y="4245038"/>
            <a:ext cx="1240220" cy="369332"/>
          </a:xfrm>
          <a:prstGeom prst="rect">
            <a:avLst/>
          </a:prstGeom>
          <a:noFill/>
        </p:spPr>
        <p:txBody>
          <a:bodyPr wrap="square" rtlCol="0">
            <a:spAutoFit/>
          </a:bodyPr>
          <a:lstStyle/>
          <a:p>
            <a:r>
              <a:rPr lang="en-US" b="1">
                <a:solidFill>
                  <a:srgbClr val="FF0000"/>
                </a:solidFill>
              </a:rPr>
              <a:t>ampglow</a:t>
            </a:r>
          </a:p>
        </p:txBody>
      </p:sp>
      <p:sp>
        <p:nvSpPr>
          <p:cNvPr id="10" name="TextBox 9">
            <a:extLst>
              <a:ext uri="{FF2B5EF4-FFF2-40B4-BE49-F238E27FC236}">
                <a16:creationId xmlns:a16="http://schemas.microsoft.com/office/drawing/2014/main" id="{4898F38B-C81E-774D-8DCC-665C85E1ABE8}"/>
              </a:ext>
            </a:extLst>
          </p:cNvPr>
          <p:cNvSpPr txBox="1"/>
          <p:nvPr/>
        </p:nvSpPr>
        <p:spPr>
          <a:xfrm>
            <a:off x="2350188" y="5395921"/>
            <a:ext cx="1240220" cy="369332"/>
          </a:xfrm>
          <a:prstGeom prst="rect">
            <a:avLst/>
          </a:prstGeom>
          <a:noFill/>
        </p:spPr>
        <p:txBody>
          <a:bodyPr wrap="square" rtlCol="0">
            <a:spAutoFit/>
          </a:bodyPr>
          <a:lstStyle/>
          <a:p>
            <a:r>
              <a:rPr lang="en-US" b="1">
                <a:solidFill>
                  <a:srgbClr val="FF0000"/>
                </a:solidFill>
              </a:rPr>
              <a:t>ampglow</a:t>
            </a:r>
          </a:p>
        </p:txBody>
      </p:sp>
      <p:sp>
        <p:nvSpPr>
          <p:cNvPr id="11" name="TextBox 10">
            <a:extLst>
              <a:ext uri="{FF2B5EF4-FFF2-40B4-BE49-F238E27FC236}">
                <a16:creationId xmlns:a16="http://schemas.microsoft.com/office/drawing/2014/main" id="{B84663E4-F7FE-4A44-9BA1-CFD250A1DB59}"/>
              </a:ext>
            </a:extLst>
          </p:cNvPr>
          <p:cNvSpPr txBox="1"/>
          <p:nvPr/>
        </p:nvSpPr>
        <p:spPr>
          <a:xfrm>
            <a:off x="0" y="1475840"/>
            <a:ext cx="8008883" cy="1200329"/>
          </a:xfrm>
          <a:prstGeom prst="rect">
            <a:avLst/>
          </a:prstGeom>
          <a:noFill/>
        </p:spPr>
        <p:txBody>
          <a:bodyPr wrap="square" rtlCol="0">
            <a:spAutoFit/>
          </a:bodyPr>
          <a:lstStyle/>
          <a:p>
            <a:r>
              <a:rPr lang="en-US"/>
              <a:t>Scattered light halo:</a:t>
            </a:r>
          </a:p>
          <a:p>
            <a:r>
              <a:rPr lang="en-US"/>
              <a:t>You can see some scattered light on CCD where there should be no light incident to. This is due to the internal scattering of lights inside the instrument (and/or external light leak, which is unlikely compared to longer dark frame)</a:t>
            </a:r>
          </a:p>
        </p:txBody>
      </p:sp>
      <p:pic>
        <p:nvPicPr>
          <p:cNvPr id="12" name="Picture 11">
            <a:extLst>
              <a:ext uri="{FF2B5EF4-FFF2-40B4-BE49-F238E27FC236}">
                <a16:creationId xmlns:a16="http://schemas.microsoft.com/office/drawing/2014/main" id="{C3D73580-160E-AC42-8D52-C76FD64A1C5D}"/>
              </a:ext>
            </a:extLst>
          </p:cNvPr>
          <p:cNvPicPr>
            <a:picLocks noChangeAspect="1"/>
          </p:cNvPicPr>
          <p:nvPr/>
        </p:nvPicPr>
        <p:blipFill>
          <a:blip r:embed="rId3"/>
          <a:stretch>
            <a:fillRect/>
          </a:stretch>
        </p:blipFill>
        <p:spPr>
          <a:xfrm>
            <a:off x="3590408" y="2711670"/>
            <a:ext cx="3634373" cy="3805402"/>
          </a:xfrm>
          <a:prstGeom prst="rect">
            <a:avLst/>
          </a:prstGeom>
        </p:spPr>
      </p:pic>
      <p:sp>
        <p:nvSpPr>
          <p:cNvPr id="13" name="TextBox 12">
            <a:extLst>
              <a:ext uri="{FF2B5EF4-FFF2-40B4-BE49-F238E27FC236}">
                <a16:creationId xmlns:a16="http://schemas.microsoft.com/office/drawing/2014/main" id="{7F7DDAA7-449C-6F46-9083-CEE98DD79B9A}"/>
              </a:ext>
            </a:extLst>
          </p:cNvPr>
          <p:cNvSpPr txBox="1"/>
          <p:nvPr/>
        </p:nvSpPr>
        <p:spPr>
          <a:xfrm>
            <a:off x="3694386" y="4250232"/>
            <a:ext cx="1240220" cy="369332"/>
          </a:xfrm>
          <a:prstGeom prst="rect">
            <a:avLst/>
          </a:prstGeom>
          <a:noFill/>
        </p:spPr>
        <p:txBody>
          <a:bodyPr wrap="square" rtlCol="0">
            <a:spAutoFit/>
          </a:bodyPr>
          <a:lstStyle/>
          <a:p>
            <a:r>
              <a:rPr lang="en-US" b="1">
                <a:solidFill>
                  <a:srgbClr val="FF0000"/>
                </a:solidFill>
              </a:rPr>
              <a:t>ampglow</a:t>
            </a:r>
          </a:p>
        </p:txBody>
      </p:sp>
      <p:sp>
        <p:nvSpPr>
          <p:cNvPr id="14" name="TextBox 13">
            <a:extLst>
              <a:ext uri="{FF2B5EF4-FFF2-40B4-BE49-F238E27FC236}">
                <a16:creationId xmlns:a16="http://schemas.microsoft.com/office/drawing/2014/main" id="{67B50B43-67C3-DB43-980E-D0B0EEE62E3E}"/>
              </a:ext>
            </a:extLst>
          </p:cNvPr>
          <p:cNvSpPr txBox="1"/>
          <p:nvPr/>
        </p:nvSpPr>
        <p:spPr>
          <a:xfrm>
            <a:off x="5656815" y="5320483"/>
            <a:ext cx="1240220" cy="369332"/>
          </a:xfrm>
          <a:prstGeom prst="rect">
            <a:avLst/>
          </a:prstGeom>
          <a:noFill/>
        </p:spPr>
        <p:txBody>
          <a:bodyPr wrap="square" rtlCol="0">
            <a:spAutoFit/>
          </a:bodyPr>
          <a:lstStyle/>
          <a:p>
            <a:r>
              <a:rPr lang="en-US" b="1">
                <a:solidFill>
                  <a:srgbClr val="FF0000"/>
                </a:solidFill>
              </a:rPr>
              <a:t>fringe</a:t>
            </a:r>
          </a:p>
        </p:txBody>
      </p:sp>
      <p:pic>
        <p:nvPicPr>
          <p:cNvPr id="15" name="Picture 14">
            <a:extLst>
              <a:ext uri="{FF2B5EF4-FFF2-40B4-BE49-F238E27FC236}">
                <a16:creationId xmlns:a16="http://schemas.microsoft.com/office/drawing/2014/main" id="{3C093F5F-F910-1345-822C-DA1129DB5030}"/>
              </a:ext>
            </a:extLst>
          </p:cNvPr>
          <p:cNvPicPr>
            <a:picLocks noChangeAspect="1"/>
          </p:cNvPicPr>
          <p:nvPr/>
        </p:nvPicPr>
        <p:blipFill>
          <a:blip r:embed="rId4"/>
          <a:stretch>
            <a:fillRect/>
          </a:stretch>
        </p:blipFill>
        <p:spPr>
          <a:xfrm>
            <a:off x="7258043" y="3708237"/>
            <a:ext cx="4413882" cy="2808834"/>
          </a:xfrm>
          <a:prstGeom prst="rect">
            <a:avLst/>
          </a:prstGeom>
        </p:spPr>
      </p:pic>
      <p:sp>
        <p:nvSpPr>
          <p:cNvPr id="16" name="TextBox 15">
            <a:extLst>
              <a:ext uri="{FF2B5EF4-FFF2-40B4-BE49-F238E27FC236}">
                <a16:creationId xmlns:a16="http://schemas.microsoft.com/office/drawing/2014/main" id="{8059206D-1229-A945-B322-08A12D6D56B2}"/>
              </a:ext>
            </a:extLst>
          </p:cNvPr>
          <p:cNvSpPr txBox="1"/>
          <p:nvPr/>
        </p:nvSpPr>
        <p:spPr>
          <a:xfrm>
            <a:off x="8008883" y="104652"/>
            <a:ext cx="4025462" cy="2585323"/>
          </a:xfrm>
          <a:prstGeom prst="rect">
            <a:avLst/>
          </a:prstGeom>
          <a:noFill/>
        </p:spPr>
        <p:txBody>
          <a:bodyPr wrap="square" rtlCol="0">
            <a:spAutoFit/>
          </a:bodyPr>
          <a:lstStyle/>
          <a:p>
            <a:r>
              <a:rPr lang="en-US" b="1" u="sng"/>
              <a:t>Fringe</a:t>
            </a:r>
            <a:r>
              <a:rPr lang="en-US"/>
              <a:t>: </a:t>
            </a:r>
          </a:p>
          <a:p>
            <a:r>
              <a:rPr lang="en-US"/>
              <a:t>There are ~ +- 100–300 ADU fluctuation at longer wavelength. This is due to the interference of the transmitted light passed the CCD cover glass and the double reflected lights in the glass, as far as I understand.</a:t>
            </a:r>
          </a:p>
          <a:p>
            <a:r>
              <a:rPr lang="en-US">
                <a:solidFill>
                  <a:srgbClr val="FF0000"/>
                </a:solidFill>
              </a:rPr>
              <a:t>You cannot solve this either</a:t>
            </a:r>
            <a:r>
              <a:rPr lang="en-US"/>
              <a:t>.</a:t>
            </a:r>
          </a:p>
        </p:txBody>
      </p:sp>
      <p:sp>
        <p:nvSpPr>
          <p:cNvPr id="18" name="TextBox 17">
            <a:extLst>
              <a:ext uri="{FF2B5EF4-FFF2-40B4-BE49-F238E27FC236}">
                <a16:creationId xmlns:a16="http://schemas.microsoft.com/office/drawing/2014/main" id="{AD995684-A95D-0841-97D8-19A02A0D1CBB}"/>
              </a:ext>
            </a:extLst>
          </p:cNvPr>
          <p:cNvSpPr txBox="1"/>
          <p:nvPr/>
        </p:nvSpPr>
        <p:spPr>
          <a:xfrm>
            <a:off x="8622173" y="3037528"/>
            <a:ext cx="3590408" cy="415498"/>
          </a:xfrm>
          <a:prstGeom prst="rect">
            <a:avLst/>
          </a:prstGeom>
          <a:noFill/>
        </p:spPr>
        <p:txBody>
          <a:bodyPr wrap="square" rtlCol="0">
            <a:spAutoFit/>
          </a:bodyPr>
          <a:lstStyle/>
          <a:p>
            <a:r>
              <a:rPr lang="en-US" sz="1050"/>
              <a:t>See the reference by Peter Schlatter: </a:t>
            </a:r>
          </a:p>
          <a:p>
            <a:r>
              <a:rPr lang="en-US" sz="1050">
                <a:hlinkClick r:id="rId5"/>
              </a:rPr>
              <a:t>http://www.astrosurf.com/aras/fringing/schlatter/ripple.htm</a:t>
            </a:r>
            <a:endParaRPr lang="en-US" sz="1050"/>
          </a:p>
        </p:txBody>
      </p:sp>
      <p:sp>
        <p:nvSpPr>
          <p:cNvPr id="19" name="TextBox 18">
            <a:extLst>
              <a:ext uri="{FF2B5EF4-FFF2-40B4-BE49-F238E27FC236}">
                <a16:creationId xmlns:a16="http://schemas.microsoft.com/office/drawing/2014/main" id="{0803A147-3522-A647-A7EE-9F6DC7154D4D}"/>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spTree>
    <p:extLst>
      <p:ext uri="{BB962C8B-B14F-4D97-AF65-F5344CB8AC3E}">
        <p14:creationId xmlns:p14="http://schemas.microsoft.com/office/powerpoint/2010/main" val="273990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0514F-437B-3F4B-A0FC-19FBC5741597}"/>
              </a:ext>
            </a:extLst>
          </p:cNvPr>
          <p:cNvSpPr>
            <a:spLocks noGrp="1"/>
          </p:cNvSpPr>
          <p:nvPr>
            <p:ph idx="1"/>
          </p:nvPr>
        </p:nvSpPr>
        <p:spPr/>
        <p:txBody>
          <a:bodyPr/>
          <a:lstStyle/>
          <a:p>
            <a:r>
              <a:rPr lang="en-US"/>
              <a:t>Note on flat</a:t>
            </a:r>
          </a:p>
          <a:p>
            <a:pPr lvl="1"/>
            <a:r>
              <a:rPr lang="en-US"/>
              <a:t>Think photometric flat. It should have (1) uniform flux at any spatial position, (2) high enough count ~ 20k</a:t>
            </a:r>
          </a:p>
          <a:p>
            <a:pPr lvl="1"/>
            <a:r>
              <a:rPr lang="en-US"/>
              <a:t>(1) Similarly, we expect that incident flux = const along the spatial direction in spectroscopic flat.</a:t>
            </a:r>
          </a:p>
          <a:p>
            <a:pPr lvl="1"/>
            <a:r>
              <a:rPr lang="en-US"/>
              <a:t>(2) To get such high count at all wavelength in one single exposure, the SED of the lamp must be ~ flat.</a:t>
            </a:r>
          </a:p>
          <a:p>
            <a:pPr lvl="1"/>
            <a:r>
              <a:rPr lang="en-US"/>
              <a:t>It's like, you are getting B-V-R-I flats at each wavelength bin, but with finer spectral resolution (R ≫ 10</a:t>
            </a:r>
            <a:r>
              <a:rPr lang="en-US" baseline="30000"/>
              <a:t>1-2</a:t>
            </a:r>
            <a:r>
              <a:rPr lang="en-US"/>
              <a:t>).</a:t>
            </a:r>
          </a:p>
          <a:p>
            <a:pPr lvl="1"/>
            <a:endParaRPr lang="en-US"/>
          </a:p>
        </p:txBody>
      </p:sp>
      <p:sp>
        <p:nvSpPr>
          <p:cNvPr id="3" name="Title 2">
            <a:extLst>
              <a:ext uri="{FF2B5EF4-FFF2-40B4-BE49-F238E27FC236}">
                <a16:creationId xmlns:a16="http://schemas.microsoft.com/office/drawing/2014/main" id="{2C798614-EB93-2F46-8BA2-9247ECA1D10D}"/>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455D2660-E809-604F-963F-B946392B1B82}"/>
              </a:ext>
            </a:extLst>
          </p:cNvPr>
          <p:cNvPicPr>
            <a:picLocks noChangeAspect="1"/>
          </p:cNvPicPr>
          <p:nvPr/>
        </p:nvPicPr>
        <p:blipFill>
          <a:blip r:embed="rId2"/>
          <a:stretch>
            <a:fillRect/>
          </a:stretch>
        </p:blipFill>
        <p:spPr>
          <a:xfrm>
            <a:off x="0" y="2969667"/>
            <a:ext cx="5402317" cy="3499450"/>
          </a:xfrm>
          <a:prstGeom prst="rect">
            <a:avLst/>
          </a:prstGeom>
        </p:spPr>
      </p:pic>
      <p:pic>
        <p:nvPicPr>
          <p:cNvPr id="6" name="Picture 5">
            <a:extLst>
              <a:ext uri="{FF2B5EF4-FFF2-40B4-BE49-F238E27FC236}">
                <a16:creationId xmlns:a16="http://schemas.microsoft.com/office/drawing/2014/main" id="{E1B3E959-EE3E-364E-86B6-774566EF0A74}"/>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8" name="Straight Connector 7">
            <a:extLst>
              <a:ext uri="{FF2B5EF4-FFF2-40B4-BE49-F238E27FC236}">
                <a16:creationId xmlns:a16="http://schemas.microsoft.com/office/drawing/2014/main" id="{DC28A5F7-4ACA-6B4A-989B-6228C075EB98}"/>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999A1D-AD50-BC42-963A-FF35EF22C6F8}"/>
              </a:ext>
            </a:extLst>
          </p:cNvPr>
          <p:cNvSpPr txBox="1"/>
          <p:nvPr/>
        </p:nvSpPr>
        <p:spPr>
          <a:xfrm>
            <a:off x="9875503" y="4072647"/>
            <a:ext cx="1650124" cy="369332"/>
          </a:xfrm>
          <a:prstGeom prst="rect">
            <a:avLst/>
          </a:prstGeom>
          <a:noFill/>
        </p:spPr>
        <p:txBody>
          <a:bodyPr wrap="square" rtlCol="0">
            <a:spAutoFit/>
          </a:bodyPr>
          <a:lstStyle/>
          <a:p>
            <a:r>
              <a:rPr lang="en-US"/>
              <a:t>real case</a:t>
            </a:r>
          </a:p>
        </p:txBody>
      </p:sp>
      <p:sp>
        <p:nvSpPr>
          <p:cNvPr id="10" name="TextBox 9">
            <a:extLst>
              <a:ext uri="{FF2B5EF4-FFF2-40B4-BE49-F238E27FC236}">
                <a16:creationId xmlns:a16="http://schemas.microsoft.com/office/drawing/2014/main" id="{0B176948-603A-4E4E-BAAE-8F643D90B8C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11" name="TextBox 10">
            <a:extLst>
              <a:ext uri="{FF2B5EF4-FFF2-40B4-BE49-F238E27FC236}">
                <a16:creationId xmlns:a16="http://schemas.microsoft.com/office/drawing/2014/main" id="{E096754D-A08C-704D-A99A-7B3C0D3EF7FF}"/>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Tree>
    <p:extLst>
      <p:ext uri="{BB962C8B-B14F-4D97-AF65-F5344CB8AC3E}">
        <p14:creationId xmlns:p14="http://schemas.microsoft.com/office/powerpoint/2010/main" val="288456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505C9-8B51-5B47-9660-8370E07BD753}"/>
              </a:ext>
            </a:extLst>
          </p:cNvPr>
          <p:cNvSpPr>
            <a:spLocks noGrp="1"/>
          </p:cNvSpPr>
          <p:nvPr>
            <p:ph idx="1"/>
          </p:nvPr>
        </p:nvSpPr>
        <p:spPr/>
        <p:txBody>
          <a:bodyPr/>
          <a:lstStyle/>
          <a:p>
            <a:r>
              <a:rPr lang="en-US"/>
              <a:t>Note on fringe</a:t>
            </a:r>
          </a:p>
          <a:p>
            <a:pPr lvl="1"/>
            <a:r>
              <a:rPr lang="en-US"/>
              <a:t>If the fringe pattern is universal on all images, it doesn't actually matter.</a:t>
            </a:r>
          </a:p>
          <a:p>
            <a:pPr lvl="1"/>
            <a:r>
              <a:rPr lang="en-US"/>
              <a:t>If it differ from image to image, that's a huge problem.</a:t>
            </a:r>
          </a:p>
          <a:p>
            <a:pPr lvl="1"/>
            <a:r>
              <a:rPr lang="en-US"/>
              <a:t>That actually happens some times</a:t>
            </a:r>
          </a:p>
          <a:p>
            <a:pPr lvl="2"/>
            <a:r>
              <a:rPr lang="en-US">
                <a:hlinkClick r:id="rId2"/>
              </a:rPr>
              <a:t>http://www.ls.eso.org/sci/facilities/lasilla/instruments/efosc-3p6/tests/Fringes/efosc-fringes.html</a:t>
            </a:r>
            <a:endParaRPr lang="en-US"/>
          </a:p>
          <a:p>
            <a:pPr lvl="1"/>
            <a:r>
              <a:rPr lang="en-US"/>
              <a:t>The engineers have found that this happened because the instrument is slightly modified (due to the earth gravity, the heavy elements in the telescope will change their positions in &lt; 1mm order between the position when you took flat and that at the target observation. Change in an order of &lt; 1mm is enough to make few pixel difference on the position of the spectrum on the CCD).</a:t>
            </a:r>
          </a:p>
          <a:p>
            <a:pPr lvl="1"/>
            <a:r>
              <a:rPr lang="en-US"/>
              <a:t>They suggested to take flat image right after you took every single object image at that pointing.</a:t>
            </a:r>
          </a:p>
          <a:p>
            <a:pPr lvl="1"/>
            <a:endParaRPr lang="en-US"/>
          </a:p>
          <a:p>
            <a:pPr lvl="1"/>
            <a:endParaRPr lang="en-US"/>
          </a:p>
        </p:txBody>
      </p:sp>
      <p:sp>
        <p:nvSpPr>
          <p:cNvPr id="3" name="Title 2">
            <a:extLst>
              <a:ext uri="{FF2B5EF4-FFF2-40B4-BE49-F238E27FC236}">
                <a16:creationId xmlns:a16="http://schemas.microsoft.com/office/drawing/2014/main" id="{68016E35-7D91-A14E-9E8F-18E5102297F1}"/>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1671CA2B-9E40-6741-B8CE-FB63AABDC7AB}"/>
              </a:ext>
            </a:extLst>
          </p:cNvPr>
          <p:cNvPicPr>
            <a:picLocks noChangeAspect="1"/>
          </p:cNvPicPr>
          <p:nvPr/>
        </p:nvPicPr>
        <p:blipFill>
          <a:blip r:embed="rId3"/>
          <a:stretch>
            <a:fillRect/>
          </a:stretch>
        </p:blipFill>
        <p:spPr>
          <a:xfrm>
            <a:off x="7924800" y="4154270"/>
            <a:ext cx="4267200" cy="2715491"/>
          </a:xfrm>
          <a:prstGeom prst="rect">
            <a:avLst/>
          </a:prstGeom>
        </p:spPr>
      </p:pic>
    </p:spTree>
    <p:extLst>
      <p:ext uri="{BB962C8B-B14F-4D97-AF65-F5344CB8AC3E}">
        <p14:creationId xmlns:p14="http://schemas.microsoft.com/office/powerpoint/2010/main" val="305977252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docProps/app.xml><?xml version="1.0" encoding="utf-8"?>
<Properties xmlns="http://schemas.openxmlformats.org/officeDocument/2006/extended-properties" xmlns:vt="http://schemas.openxmlformats.org/officeDocument/2006/docPropsVTypes">
  <Template>ysbach_template02</Template>
  <TotalTime>289</TotalTime>
  <Words>2129</Words>
  <Application>Microsoft Macintosh PowerPoint</Application>
  <PresentationFormat>Widescreen</PresentationFormat>
  <Paragraphs>261</Paragraphs>
  <Slides>21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Consolas</vt:lpstr>
      <vt:lpstr>Times New Roman</vt:lpstr>
      <vt:lpstr>Wingdings</vt:lpstr>
      <vt:lpstr>Retrospect</vt:lpstr>
      <vt:lpstr>Spectroscopy Concept  SNU AO2 Class of 2019 @ SNU-SAO 1-m, LISA with Kepler CCD</vt:lpstr>
      <vt:lpstr>Spectroscopic Raw Data</vt:lpstr>
      <vt:lpstr>Overview</vt:lpstr>
      <vt:lpstr>PowerPoint Presentation</vt:lpstr>
      <vt:lpstr>Bias and Dark</vt:lpstr>
      <vt:lpstr>Bias and Dark</vt:lpstr>
      <vt:lpstr>Flat</vt:lpstr>
      <vt:lpstr>Flat</vt:lpstr>
      <vt:lpstr>Flat</vt:lpstr>
      <vt:lpstr>Wavelength</vt:lpstr>
      <vt:lpstr>Wavelength</vt:lpstr>
      <vt:lpstr>PowerPoint Presentation</vt:lpstr>
      <vt:lpstr>PowerPoint Presentation</vt:lpstr>
      <vt:lpstr>Aperture </vt:lpstr>
      <vt:lpstr>Aperture</vt:lpstr>
      <vt:lpstr>PowerPoint Presentation</vt:lpstr>
      <vt:lpstr>PowerPoint Presentation</vt:lpstr>
      <vt:lpstr>Flux</vt:lpstr>
      <vt:lpstr>Relative Spectroscopy</vt:lpstr>
      <vt:lpstr>Flux</vt:lpstr>
      <vt:lpstr>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Spectroscopy Concept  SNU AO2 Class of 2019</dc:title>
  <dc:creator>Bach Yoonsoo</dc:creator>
  <cp:lastModifiedBy>Bach Yoonsoo</cp:lastModifiedBy>
  <cp:revision>61</cp:revision>
  <dcterms:created xsi:type="dcterms:W3CDTF">2019-10-21T08:14:14Z</dcterms:created>
  <dcterms:modified xsi:type="dcterms:W3CDTF">2020-09-07T05:34:24Z</dcterms:modified>
</cp:coreProperties>
</file>